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332" r:id="rId5"/>
    <p:sldId id="297" r:id="rId6"/>
    <p:sldId id="307" r:id="rId7"/>
    <p:sldId id="303" r:id="rId8"/>
    <p:sldId id="304" r:id="rId9"/>
    <p:sldId id="308" r:id="rId10"/>
    <p:sldId id="343" r:id="rId11"/>
    <p:sldId id="329" r:id="rId12"/>
    <p:sldId id="330" r:id="rId13"/>
    <p:sldId id="312" r:id="rId14"/>
    <p:sldId id="313" r:id="rId15"/>
    <p:sldId id="339" r:id="rId16"/>
    <p:sldId id="314" r:id="rId17"/>
    <p:sldId id="315" r:id="rId18"/>
    <p:sldId id="318" r:id="rId19"/>
    <p:sldId id="337" r:id="rId20"/>
    <p:sldId id="336" r:id="rId21"/>
    <p:sldId id="298" r:id="rId22"/>
    <p:sldId id="319" r:id="rId23"/>
    <p:sldId id="320" r:id="rId24"/>
    <p:sldId id="321" r:id="rId25"/>
    <p:sldId id="300" r:id="rId26"/>
    <p:sldId id="299" r:id="rId27"/>
    <p:sldId id="301" r:id="rId28"/>
    <p:sldId id="338" r:id="rId29"/>
    <p:sldId id="302" r:id="rId30"/>
    <p:sldId id="323" r:id="rId31"/>
    <p:sldId id="341" r:id="rId32"/>
    <p:sldId id="324" r:id="rId33"/>
    <p:sldId id="325" r:id="rId34"/>
    <p:sldId id="326" r:id="rId35"/>
    <p:sldId id="327" r:id="rId36"/>
    <p:sldId id="331" r:id="rId37"/>
    <p:sldId id="258" r:id="rId38"/>
    <p:sldId id="333" r:id="rId39"/>
    <p:sldId id="334" r:id="rId40"/>
    <p:sldId id="335" r:id="rId41"/>
  </p:sldIdLst>
  <p:sldSz cx="12192000" cy="685800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0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D9A515-A0C6-4C39-B80A-0C748B322470}" name="Guest User" initials="GU" userId="S::urn:spo:anon#478b1eeea21ed088306c92a0690f2574a00c4f9d76636cfc48aafd1929b89e8d::" providerId="AD"/>
  <p188:author id="{A304F87C-87A2-4AF4-D2F8-2488045FDB69}" name="Lisa Elwood" initials="LE" userId="S::lmelwood@ucm.rutgers.edu::03804305-3005-4b93-b69a-8f24f540b0c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 Elwood" initials="LE [3]" lastIdx="1" clrIdx="3">
    <p:extLst>
      <p:ext uri="{19B8F6BF-5375-455C-9EA6-DF929625EA0E}">
        <p15:presenceInfo xmlns:p15="http://schemas.microsoft.com/office/powerpoint/2012/main" userId="Lisa Elwood" providerId="None"/>
      </p:ext>
    </p:extLst>
  </p:cmAuthor>
  <p:cmAuthor id="2" name="Lisa Elwood" initials="LE [2]" lastIdx="19" clrIdx="1">
    <p:extLst>
      <p:ext uri="{19B8F6BF-5375-455C-9EA6-DF929625EA0E}">
        <p15:presenceInfo xmlns:p15="http://schemas.microsoft.com/office/powerpoint/2012/main" userId="S::lmelwood@ucm.rutgers.edu::03804305-3005-4b93-b69a-8f24f540b0c5" providerId="AD"/>
      </p:ext>
    </p:extLst>
  </p:cmAuthor>
  <p:cmAuthor id="3" name="Jeanne Weber" initials="JW" lastIdx="8" clrIdx="2">
    <p:extLst>
      <p:ext uri="{19B8F6BF-5375-455C-9EA6-DF929625EA0E}">
        <p15:presenceInfo xmlns:p15="http://schemas.microsoft.com/office/powerpoint/2012/main" userId="S::raisin@ucm.rutgers.edu::68f6c61b-37f0-470c-950a-fb222073ff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2042"/>
    <a:srgbClr val="E0002B"/>
    <a:srgbClr val="ECC734"/>
    <a:srgbClr val="FFD579"/>
    <a:srgbClr val="988CB0"/>
    <a:srgbClr val="CC0033"/>
    <a:srgbClr val="62E8DD"/>
    <a:srgbClr val="ACCF14"/>
    <a:srgbClr val="F0B8E2"/>
    <a:srgbClr val="E9DD4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1F74B0-B87A-71BE-C810-98DD34FE219F}" v="11" dt="2023-10-24T12:33:45.473"/>
    <p1510:client id="{E3CB7843-A283-F857-8E1C-C31292F273EA}" v="8" dt="2023-10-11T14:45:34.2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80"/>
    <p:restoredTop sz="94649"/>
  </p:normalViewPr>
  <p:slideViewPr>
    <p:cSldViewPr snapToGrid="0">
      <p:cViewPr varScale="1">
        <p:scale>
          <a:sx n="70" d="100"/>
          <a:sy n="70" d="100"/>
        </p:scale>
        <p:origin x="66" y="558"/>
      </p:cViewPr>
      <p:guideLst>
        <p:guide pos="30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Elwood" userId="S::lmelwood@ucm.rutgers.edu::03804305-3005-4b93-b69a-8f24f540b0c5" providerId="AD" clId="Web-{E3CB7843-A283-F857-8E1C-C31292F273EA}"/>
    <pc:docChg chg="modSld">
      <pc:chgData name="Lisa Elwood" userId="S::lmelwood@ucm.rutgers.edu::03804305-3005-4b93-b69a-8f24f540b0c5" providerId="AD" clId="Web-{E3CB7843-A283-F857-8E1C-C31292F273EA}" dt="2023-10-11T14:45:34.267" v="6"/>
      <pc:docMkLst>
        <pc:docMk/>
      </pc:docMkLst>
      <pc:sldChg chg="modSp">
        <pc:chgData name="Lisa Elwood" userId="S::lmelwood@ucm.rutgers.edu::03804305-3005-4b93-b69a-8f24f540b0c5" providerId="AD" clId="Web-{E3CB7843-A283-F857-8E1C-C31292F273EA}" dt="2023-10-11T14:45:34.267" v="6"/>
        <pc:sldMkLst>
          <pc:docMk/>
          <pc:sldMk cId="1130709546" sldId="338"/>
        </pc:sldMkLst>
        <pc:spChg chg="mod">
          <ac:chgData name="Lisa Elwood" userId="S::lmelwood@ucm.rutgers.edu::03804305-3005-4b93-b69a-8f24f540b0c5" providerId="AD" clId="Web-{E3CB7843-A283-F857-8E1C-C31292F273EA}" dt="2023-10-11T14:35:51.025" v="4" actId="1076"/>
          <ac:spMkLst>
            <pc:docMk/>
            <pc:sldMk cId="1130709546" sldId="338"/>
            <ac:spMk id="16" creationId="{CB3847B2-9A8D-294D-AE40-9DFC60C740CF}"/>
          </ac:spMkLst>
        </pc:spChg>
        <pc:spChg chg="mod">
          <ac:chgData name="Lisa Elwood" userId="S::lmelwood@ucm.rutgers.edu::03804305-3005-4b93-b69a-8f24f540b0c5" providerId="AD" clId="Web-{E3CB7843-A283-F857-8E1C-C31292F273EA}" dt="2023-10-11T14:35:51.009" v="3" actId="1076"/>
          <ac:spMkLst>
            <pc:docMk/>
            <pc:sldMk cId="1130709546" sldId="338"/>
            <ac:spMk id="18" creationId="{723B940B-00CF-2C41-A0AD-C30250C2B008}"/>
          </ac:spMkLst>
        </pc:spChg>
        <pc:picChg chg="mod">
          <ac:chgData name="Lisa Elwood" userId="S::lmelwood@ucm.rutgers.edu::03804305-3005-4b93-b69a-8f24f540b0c5" providerId="AD" clId="Web-{E3CB7843-A283-F857-8E1C-C31292F273EA}" dt="2023-10-11T14:45:34.267" v="6"/>
          <ac:picMkLst>
            <pc:docMk/>
            <pc:sldMk cId="1130709546" sldId="338"/>
            <ac:picMk id="3" creationId="{00000000-0000-0000-0000-000000000000}"/>
          </ac:picMkLst>
        </pc:picChg>
        <pc:picChg chg="mod">
          <ac:chgData name="Lisa Elwood" userId="S::lmelwood@ucm.rutgers.edu::03804305-3005-4b93-b69a-8f24f540b0c5" providerId="AD" clId="Web-{E3CB7843-A283-F857-8E1C-C31292F273EA}" dt="2023-10-11T14:35:51.040" v="5" actId="1076"/>
          <ac:picMkLst>
            <pc:docMk/>
            <pc:sldMk cId="1130709546" sldId="338"/>
            <ac:picMk id="19" creationId="{689972D4-49F4-CD45-AA9E-81A747198157}"/>
          </ac:picMkLst>
        </pc:picChg>
      </pc:sldChg>
    </pc:docChg>
  </pc:docChgLst>
  <pc:docChgLst>
    <pc:chgData name="Lisa Elwood" userId="S::lmelwood@ucm.rutgers.edu::03804305-3005-4b93-b69a-8f24f540b0c5" providerId="AD" clId="Web-{BA1F74B0-B87A-71BE-C810-98DD34FE219F}"/>
    <pc:docChg chg="modSld">
      <pc:chgData name="Lisa Elwood" userId="S::lmelwood@ucm.rutgers.edu::03804305-3005-4b93-b69a-8f24f540b0c5" providerId="AD" clId="Web-{BA1F74B0-B87A-71BE-C810-98DD34FE219F}" dt="2023-10-24T12:33:45.379" v="9" actId="14100"/>
      <pc:docMkLst>
        <pc:docMk/>
      </pc:docMkLst>
      <pc:sldChg chg="modSp">
        <pc:chgData name="Lisa Elwood" userId="S::lmelwood@ucm.rutgers.edu::03804305-3005-4b93-b69a-8f24f540b0c5" providerId="AD" clId="Web-{BA1F74B0-B87A-71BE-C810-98DD34FE219F}" dt="2023-10-24T12:33:45.379" v="9" actId="14100"/>
        <pc:sldMkLst>
          <pc:docMk/>
          <pc:sldMk cId="1530470283" sldId="318"/>
        </pc:sldMkLst>
        <pc:spChg chg="mod">
          <ac:chgData name="Lisa Elwood" userId="S::lmelwood@ucm.rutgers.edu::03804305-3005-4b93-b69a-8f24f540b0c5" providerId="AD" clId="Web-{BA1F74B0-B87A-71BE-C810-98DD34FE219F}" dt="2023-10-24T12:33:45.379" v="9" actId="14100"/>
          <ac:spMkLst>
            <pc:docMk/>
            <pc:sldMk cId="1530470283" sldId="318"/>
            <ac:spMk id="2" creationId="{590DFBCB-3AF2-764D-9EEE-8BFBCA80FA9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B827CF-08EA-764E-8003-51B8F765B1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686CA0-FF0C-C04F-B37E-5D98B3C307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1946028-ECFD-5C4B-8E7B-DD9207B52179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6A26B-F35F-B24F-B9EF-5C98A76D56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EDE1E-24CC-3B4C-BDF2-C8DF6FAA3E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ED1D86-69B6-0643-B1D5-1FC7C9750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4071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DDFAB82-E1E5-D84E-A45E-DAE72AA12B1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068C1A6-6C9C-C342-8E0F-AE9AC9AFD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2259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64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Campus Pride is language agreed to with OIRAP. We aren’t on the current list of the best. Newark is the latest ranking from US News.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07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24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00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42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98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77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66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62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74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94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276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697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02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366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Stat from Beth </a:t>
            </a:r>
            <a:r>
              <a:rPr lang="en-US" err="1"/>
              <a:t>Salamon</a:t>
            </a:r>
            <a:r>
              <a:rPr lang="en-US"/>
              <a:t>—continuing 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927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128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222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60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This is one of four alternative title pages for</a:t>
            </a:r>
            <a:r>
              <a:rPr lang="en-US" baseline="0" dirty="0"/>
              <a:t> the PowerPoint. The photograph is from Rutgers–New Brunswick.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25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This is one of four alternative title pages for</a:t>
            </a:r>
            <a:r>
              <a:rPr lang="en-US" baseline="0" dirty="0"/>
              <a:t> the PowerPoint. The photograph is from Rutgers–Camden.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336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This is one of four alternative title pages for</a:t>
            </a:r>
            <a:r>
              <a:rPr lang="en-US" baseline="0" dirty="0"/>
              <a:t> the PowerPoint. The photograph is from Rutgers–Newark.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11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67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This is one of four alternative title pages for</a:t>
            </a:r>
            <a:r>
              <a:rPr lang="en-US" baseline="0" dirty="0"/>
              <a:t> the PowerPoint. The photograph is from Rutgers Health.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9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6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37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Stat from Beth </a:t>
            </a:r>
            <a:r>
              <a:rPr lang="en-US" err="1"/>
              <a:t>Salamon</a:t>
            </a:r>
            <a:r>
              <a:rPr lang="en-US"/>
              <a:t>—continuing 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35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11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62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Stats from Great Things 2022, Jackie </a:t>
            </a:r>
            <a:r>
              <a:rPr lang="en-US" err="1"/>
              <a:t>Kozlosky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12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30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44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61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48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58F8F0-4995-384F-8204-AC20287A0B40}"/>
              </a:ext>
            </a:extLst>
          </p:cNvPr>
          <p:cNvSpPr txBox="1"/>
          <p:nvPr userDrawn="1"/>
        </p:nvSpPr>
        <p:spPr>
          <a:xfrm>
            <a:off x="90456" y="6620256"/>
            <a:ext cx="17748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Presentation revised September</a:t>
            </a:r>
            <a:r>
              <a:rPr lang="en-US" sz="800" baseline="0" dirty="0"/>
              <a:t> 2023</a:t>
            </a:r>
            <a:endParaRPr lang="en-US" sz="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 userDrawn="1"/>
        </p:nvSpPr>
        <p:spPr>
          <a:xfrm>
            <a:off x="10584180" y="6396774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473" y="6501529"/>
            <a:ext cx="849387" cy="25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10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97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32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15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19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75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30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13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B96DF1-3D58-4B88-9DBE-61C513A58A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9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newark.rutgers.edu/?utm_source=rutgers.edu&amp;utm_medium=web&amp;utm_campaign=uwide_location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8C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F25DE1-7B9A-824E-BA64-EFA0775774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204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5AE8B7-D542-9E48-9B8F-6ADDB37E49B8}"/>
              </a:ext>
            </a:extLst>
          </p:cNvPr>
          <p:cNvSpPr txBox="1"/>
          <p:nvPr/>
        </p:nvSpPr>
        <p:spPr>
          <a:xfrm>
            <a:off x="3433975" y="2797224"/>
            <a:ext cx="5331542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This Is Rutgers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05FC2-3A3C-B429-CF89-82C02C2892C1}"/>
              </a:ext>
            </a:extLst>
          </p:cNvPr>
          <p:cNvSpPr txBox="1"/>
          <p:nvPr/>
        </p:nvSpPr>
        <p:spPr>
          <a:xfrm>
            <a:off x="2354360" y="4411333"/>
            <a:ext cx="748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</a:rPr>
              <a:t>COMMITTED TO ACCESS AND ACADEMIC EXCELLENCE,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/>
              </a:rPr>
              <a:t>BUILDING A BELOVED COMMUNITY, AND SERVING THE COMMON GOOD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C949B4-2306-1C7A-23EA-4BD25412437E}"/>
              </a:ext>
            </a:extLst>
          </p:cNvPr>
          <p:cNvCxnSpPr>
            <a:cxnSpLocks/>
          </p:cNvCxnSpPr>
          <p:nvPr/>
        </p:nvCxnSpPr>
        <p:spPr>
          <a:xfrm>
            <a:off x="2438400" y="4312848"/>
            <a:ext cx="73152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55" y="531053"/>
            <a:ext cx="2356910" cy="69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49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0EF9E99-66EB-5E43-B4FE-8F1D9CFFFC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24"/>
          <a:stretch/>
        </p:blipFill>
        <p:spPr>
          <a:xfrm>
            <a:off x="0" y="1"/>
            <a:ext cx="12188952" cy="35460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413A1-3BAE-F044-B093-51F9345BC688}"/>
              </a:ext>
            </a:extLst>
          </p:cNvPr>
          <p:cNvSpPr txBox="1">
            <a:spLocks/>
          </p:cNvSpPr>
          <p:nvPr/>
        </p:nvSpPr>
        <p:spPr>
          <a:xfrm>
            <a:off x="503962" y="4141694"/>
            <a:ext cx="5600748" cy="242047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/>
              <a:t>Rutgers Health combines biomedical education, research, and health care to empower students, providers, and patients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/>
              <a:t>2.8 million+ annual patient visits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/>
              <a:t>Thousands of health care providers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/>
              <a:t>350+ ongoing clinical trials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/>
              <a:t>Comprehensive health care including medical, dental, nursing, and behavioral health patient services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9B2A152-6E3E-374D-A01A-E17995339497}"/>
              </a:ext>
            </a:extLst>
          </p:cNvPr>
          <p:cNvSpPr txBox="1">
            <a:spLocks/>
          </p:cNvSpPr>
          <p:nvPr/>
        </p:nvSpPr>
        <p:spPr>
          <a:xfrm>
            <a:off x="6432238" y="4141694"/>
            <a:ext cx="5245959" cy="214971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/>
              <a:t>Rutgers Cancer Institute: New Jersey’s only National Cancer Institute-designated Comprehensive Cancer Center </a:t>
            </a:r>
            <a:endParaRPr lang="en-US"/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/>
              <a:t>In partnership with RWJBarnabas Health, one of New Jersey's largest academic health system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/>
              <a:t>World-class translational research that transforms patient care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BFB881-3315-DC45-B403-2F8CDE102266}"/>
              </a:ext>
            </a:extLst>
          </p:cNvPr>
          <p:cNvSpPr/>
          <p:nvPr/>
        </p:nvSpPr>
        <p:spPr>
          <a:xfrm>
            <a:off x="2" y="3154568"/>
            <a:ext cx="3680748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EC4A15C0-3421-5747-AF2D-98D18CD8F691}"/>
              </a:ext>
            </a:extLst>
          </p:cNvPr>
          <p:cNvSpPr txBox="1">
            <a:spLocks/>
          </p:cNvSpPr>
          <p:nvPr/>
        </p:nvSpPr>
        <p:spPr>
          <a:xfrm>
            <a:off x="459358" y="3211827"/>
            <a:ext cx="2978323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FFFF"/>
                </a:solidFill>
                <a:latin typeface="Corbel"/>
                <a:cs typeface="Corbel"/>
              </a:rPr>
              <a:t>Health Care</a:t>
            </a:r>
            <a:endParaRPr lang="en-US" sz="4000">
              <a:latin typeface="Corbel"/>
              <a:cs typeface="Corbel"/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74DED86D-8D71-9344-89E9-C8F42333F8A6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cs typeface="Calibri"/>
              </a:rPr>
              <a:t>9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3357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posing&#10;&#10;Description automatically generated">
            <a:extLst>
              <a:ext uri="{FF2B5EF4-FFF2-40B4-BE49-F238E27FC236}">
                <a16:creationId xmlns:a16="http://schemas.microsoft.com/office/drawing/2014/main" id="{B2DAAB64-3B40-DC49-8DF9-19FB742192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2"/>
          <a:stretch/>
        </p:blipFill>
        <p:spPr>
          <a:xfrm>
            <a:off x="0" y="0"/>
            <a:ext cx="12232330" cy="39617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AE6E6-0EC4-C440-A149-B41777D2488E}"/>
              </a:ext>
            </a:extLst>
          </p:cNvPr>
          <p:cNvSpPr txBox="1">
            <a:spLocks/>
          </p:cNvSpPr>
          <p:nvPr/>
        </p:nvSpPr>
        <p:spPr>
          <a:xfrm>
            <a:off x="461164" y="4261265"/>
            <a:ext cx="8878684" cy="235955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905" indent="-255905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,Sans-Serif" pitchFamily="2" charset="2"/>
              <a:buChar char="§"/>
            </a:pPr>
            <a:r>
              <a:rPr lang="en-US" sz="1700" dirty="0"/>
              <a:t>Rutgers strives to create an environment of inclusiveness in which everyone, regardless of culture, race, and socioeconomic background, can exchange ideas freely and safely</a:t>
            </a:r>
            <a:endParaRPr lang="en-US" dirty="0"/>
          </a:p>
          <a:p>
            <a:pPr marL="255905" indent="-255905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,Sans-Serif" pitchFamily="2" charset="2"/>
              <a:buChar char="§"/>
            </a:pPr>
            <a:r>
              <a:rPr lang="en-US" sz="1700" dirty="0">
                <a:latin typeface="+mj-lt"/>
              </a:rPr>
              <a:t>Rutgers enhances its accessibility and affordability through innovative initiatives: Rutgers Future Scholars, RU-N to the Top, Bridging the Gap, and Scarlet Guarantee, among others  </a:t>
            </a:r>
            <a:endParaRPr lang="en-US" dirty="0"/>
          </a:p>
          <a:p>
            <a:pPr marL="255905" indent="-255905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>
                <a:latin typeface="+mj-lt"/>
              </a:rPr>
              <a:t>Campus Pride ranks Rutgers–New Brunswick among its Best of the Best Honorees for its commitment to serving LGBTQ+ students</a:t>
            </a:r>
            <a:endParaRPr lang="en-US" sz="1700" dirty="0"/>
          </a:p>
          <a:p>
            <a:pPr marL="255905" indent="-255905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i="1" dirty="0"/>
              <a:t>U.S. News &amp; World Report </a:t>
            </a:r>
            <a:r>
              <a:rPr lang="en-US" sz="1700" dirty="0"/>
              <a:t>Campus Diversity Rankings rank Rutgers–Newark #6 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6E8E4-DE3C-C848-9658-9AFB9283D9A5}"/>
              </a:ext>
            </a:extLst>
          </p:cNvPr>
          <p:cNvSpPr/>
          <p:nvPr/>
        </p:nvSpPr>
        <p:spPr>
          <a:xfrm>
            <a:off x="2" y="3166632"/>
            <a:ext cx="3102013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3AD93B00-44A8-2C48-BA6B-FDF4175B7466}"/>
              </a:ext>
            </a:extLst>
          </p:cNvPr>
          <p:cNvSpPr txBox="1">
            <a:spLocks/>
          </p:cNvSpPr>
          <p:nvPr/>
        </p:nvSpPr>
        <p:spPr>
          <a:xfrm>
            <a:off x="459358" y="3223891"/>
            <a:ext cx="2330141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FFFF"/>
                </a:solidFill>
                <a:latin typeface="Corbel"/>
                <a:cs typeface="Corbel"/>
              </a:rPr>
              <a:t>Diversity</a:t>
            </a:r>
            <a:endParaRPr lang="en-US" sz="4000">
              <a:latin typeface="Corbel"/>
              <a:cs typeface="Corbel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6D725CF-257C-0644-BD93-5575844C6DA2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cs typeface="Calibri"/>
              </a:rPr>
              <a:t>10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45F8A-B50E-064B-9696-9FB46D430A5E}"/>
              </a:ext>
            </a:extLst>
          </p:cNvPr>
          <p:cNvSpPr txBox="1"/>
          <p:nvPr/>
        </p:nvSpPr>
        <p:spPr>
          <a:xfrm>
            <a:off x="9328239" y="4254703"/>
            <a:ext cx="2219978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2233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DED078C-AF7A-E64A-BDA9-3A65D79C25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537" y="838"/>
            <a:ext cx="7083378" cy="68798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3C9F5-881D-2E46-A496-866F36F32ED6}"/>
              </a:ext>
            </a:extLst>
          </p:cNvPr>
          <p:cNvSpPr txBox="1">
            <a:spLocks/>
          </p:cNvSpPr>
          <p:nvPr/>
        </p:nvSpPr>
        <p:spPr>
          <a:xfrm>
            <a:off x="7605093" y="1107441"/>
            <a:ext cx="4358307" cy="506235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Rutgers ranks 13th in the nation, </a:t>
            </a:r>
            <a:r>
              <a:rPr lang="en-US" sz="1800" i="1" dirty="0"/>
              <a:t>Military Times </a:t>
            </a:r>
            <a:r>
              <a:rPr lang="en-US" sz="1800" dirty="0"/>
              <a:t>Best for Vets</a:t>
            </a:r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Rutgers is ranked highly by </a:t>
            </a:r>
            <a:r>
              <a:rPr lang="en-US" sz="1800" i="1" dirty="0"/>
              <a:t>U.S. News &amp; World Report</a:t>
            </a:r>
            <a:r>
              <a:rPr lang="en-US" sz="1800" dirty="0"/>
              <a:t> for vets, with Rutgers–New Brunswick #22</a:t>
            </a:r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Rutgers–Camden named a Purple Heart University for its veteran services—the first New Jersey university to earn the distinction</a:t>
            </a:r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Rutgers offers more than 100 continuing education programs that are approved and eligible for veteran funding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7628C6-2763-1E42-B7D2-C08835C21666}"/>
              </a:ext>
            </a:extLst>
          </p:cNvPr>
          <p:cNvSpPr/>
          <p:nvPr/>
        </p:nvSpPr>
        <p:spPr>
          <a:xfrm>
            <a:off x="5" y="303924"/>
            <a:ext cx="3844631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5A4B03B9-C60C-1949-ACD5-B099D668F18F}"/>
              </a:ext>
            </a:extLst>
          </p:cNvPr>
          <p:cNvSpPr txBox="1">
            <a:spLocks/>
          </p:cNvSpPr>
          <p:nvPr/>
        </p:nvSpPr>
        <p:spPr>
          <a:xfrm>
            <a:off x="459359" y="361183"/>
            <a:ext cx="4054768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FFFF"/>
                </a:solidFill>
                <a:latin typeface="Corbel"/>
                <a:cs typeface="Corbel"/>
              </a:rPr>
              <a:t>Best for Vets</a:t>
            </a:r>
            <a:endParaRPr lang="en-US" sz="4000">
              <a:latin typeface="Corbel"/>
              <a:cs typeface="Corbel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59D9D5E-B714-FF4E-9239-F06AB66E2467}"/>
              </a:ext>
            </a:extLst>
          </p:cNvPr>
          <p:cNvSpPr txBox="1">
            <a:spLocks/>
          </p:cNvSpPr>
          <p:nvPr/>
        </p:nvSpPr>
        <p:spPr>
          <a:xfrm>
            <a:off x="11686900" y="6420479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 dirty="0">
                <a:solidFill>
                  <a:schemeClr val="bg1"/>
                </a:solidFill>
                <a:cs typeface="Calibri"/>
              </a:rPr>
              <a:t>1</a:t>
            </a:r>
            <a:r>
              <a:rPr lang="en-US" sz="1200" dirty="0">
                <a:solidFill>
                  <a:schemeClr val="bg1"/>
                </a:solidFill>
                <a:cs typeface="Calibri"/>
              </a:rPr>
              <a:t>1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5686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9ACFA6-A230-8943-B05D-95F428659A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12191998" cy="32338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A1252-98E5-4047-882A-F6813944D73D}"/>
              </a:ext>
            </a:extLst>
          </p:cNvPr>
          <p:cNvSpPr txBox="1">
            <a:spLocks/>
          </p:cNvSpPr>
          <p:nvPr/>
        </p:nvSpPr>
        <p:spPr>
          <a:xfrm>
            <a:off x="503962" y="3907557"/>
            <a:ext cx="5434825" cy="267612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Eighth-oldest institution of higher learning in the </a:t>
            </a:r>
            <a:br>
              <a:rPr lang="en-US" sz="1700" dirty="0"/>
            </a:br>
            <a:r>
              <a:rPr lang="en-US" sz="1700" dirty="0"/>
              <a:t>United States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Founded in 1766 as Queen's College, a private </a:t>
            </a:r>
            <a:br>
              <a:rPr lang="en-US" sz="1700" dirty="0"/>
            </a:br>
            <a:r>
              <a:rPr lang="en-US" sz="1700" dirty="0"/>
              <a:t>all-male college; would later become Rutgers College, and now Rutgers–New Brunswick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Rutgers–New Brunswick became New Jersey's land-grant institution in 1864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Legislation in 1945 and 1956 designated Rutgers as</a:t>
            </a:r>
            <a:br>
              <a:rPr lang="en-US" sz="1700" dirty="0"/>
            </a:br>
            <a:r>
              <a:rPr lang="en-US" sz="1700" dirty="0"/>
              <a:t>The State University of New Jersey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A3ACA1-79FE-EE4B-B93A-C0A487378BDE}"/>
              </a:ext>
            </a:extLst>
          </p:cNvPr>
          <p:cNvSpPr txBox="1">
            <a:spLocks/>
          </p:cNvSpPr>
          <p:nvPr/>
        </p:nvSpPr>
        <p:spPr>
          <a:xfrm>
            <a:off x="6252380" y="3907556"/>
            <a:ext cx="5355686" cy="240661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905" indent="-255905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University of Newark (now Rutgers–Newark) joined Rutgers in 1946</a:t>
            </a:r>
            <a:endParaRPr lang="en-US" dirty="0"/>
          </a:p>
          <a:p>
            <a:pPr marL="255905" indent="-255905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College of South Jersey (now Rutgers–Camden) joined Rutgers in 1950, which gave Rutgers a statewide presence </a:t>
            </a:r>
          </a:p>
          <a:p>
            <a:pPr marL="255905" lvl="1" indent="-255905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Rutgers Biomedical and Health Sciences, known as Rutgers Health,</a:t>
            </a:r>
            <a:r>
              <a:rPr lang="en-US" sz="1700" dirty="0">
                <a:cs typeface="Corbel"/>
              </a:rPr>
              <a:t> e</a:t>
            </a:r>
            <a:r>
              <a:rPr lang="en-US" sz="1700" dirty="0"/>
              <a:t>stablished in 2013 with the integration of most units of the former University of Medicine and Dentistry of New Jersey</a:t>
            </a:r>
            <a:endParaRPr lang="en-US" sz="17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C74F0-FCAC-0146-A12F-1CE49503234D}"/>
              </a:ext>
            </a:extLst>
          </p:cNvPr>
          <p:cNvSpPr/>
          <p:nvPr/>
        </p:nvSpPr>
        <p:spPr>
          <a:xfrm>
            <a:off x="3" y="2832096"/>
            <a:ext cx="4305780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7C5D5FBF-3FA0-0941-A8D0-6F3C3E010BD5}"/>
              </a:ext>
            </a:extLst>
          </p:cNvPr>
          <p:cNvSpPr txBox="1">
            <a:spLocks/>
          </p:cNvSpPr>
          <p:nvPr/>
        </p:nvSpPr>
        <p:spPr>
          <a:xfrm>
            <a:off x="459358" y="2889355"/>
            <a:ext cx="3487609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FFFF"/>
                </a:solidFill>
                <a:latin typeface="Corbel"/>
                <a:cs typeface="Corbel"/>
              </a:rPr>
              <a:t>Over 250 Years</a:t>
            </a:r>
            <a:endParaRPr lang="en-US" sz="4000">
              <a:latin typeface="Corbel"/>
              <a:cs typeface="Corbel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BDA447B-19E0-444B-A40E-AA3C55A87412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 dirty="0">
                <a:solidFill>
                  <a:schemeClr val="bg1"/>
                </a:solidFill>
                <a:cs typeface="Calibri"/>
              </a:rPr>
              <a:t>1</a:t>
            </a:r>
            <a:r>
              <a:rPr lang="en-US" sz="1200" dirty="0">
                <a:solidFill>
                  <a:schemeClr val="bg1"/>
                </a:solidFill>
                <a:cs typeface="Calibri"/>
              </a:rPr>
              <a:t>2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4058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tue in a snowy park&#10;&#10;Description automatically generated">
            <a:extLst>
              <a:ext uri="{FF2B5EF4-FFF2-40B4-BE49-F238E27FC236}">
                <a16:creationId xmlns:a16="http://schemas.microsoft.com/office/drawing/2014/main" id="{7B86CAD7-500D-3433-35C6-D3EF48DBBA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1124" y="3492496"/>
            <a:ext cx="3504645" cy="33655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84180" y="6396774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AF2193C-6D69-9D44-B59C-3CFAA9DA56E0}"/>
              </a:ext>
            </a:extLst>
          </p:cNvPr>
          <p:cNvSpPr txBox="1">
            <a:spLocks/>
          </p:cNvSpPr>
          <p:nvPr/>
        </p:nvSpPr>
        <p:spPr>
          <a:xfrm>
            <a:off x="433233" y="1607419"/>
            <a:ext cx="4161070" cy="515264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905" indent="-255905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Birthplace of Rutgers: Founded in 1766 as Queen’s College and renamed Rutgers College in 1825</a:t>
            </a:r>
            <a:endParaRPr lang="en-US" dirty="0"/>
          </a:p>
          <a:p>
            <a:pPr marL="255905" indent="-255905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Named New Jersey’s land-grant institution </a:t>
            </a:r>
            <a:br>
              <a:rPr lang="en-US" sz="1500" dirty="0"/>
            </a:br>
            <a:r>
              <a:rPr lang="en-US" sz="1500" dirty="0"/>
              <a:t>in 1864, resulting in Cook College, today’s School of Environmental and Biological Sciences</a:t>
            </a:r>
          </a:p>
          <a:p>
            <a:pPr marL="255905" indent="-255905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New Jersey College for Women (now Douglass Residential College) opens in 1918</a:t>
            </a:r>
          </a:p>
          <a:p>
            <a:pPr marL="255905" indent="-255905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Rutgers designated as The State University of New Jersey in 1945</a:t>
            </a:r>
          </a:p>
          <a:p>
            <a:pPr marL="255905" indent="-255905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Graduate School–New Brunswick opens </a:t>
            </a:r>
            <a:br>
              <a:rPr lang="en-US" sz="1500" dirty="0"/>
            </a:br>
            <a:r>
              <a:rPr lang="en-US" sz="1500" dirty="0"/>
              <a:t>in 1952 (now School of Graduate Studies)</a:t>
            </a:r>
          </a:p>
          <a:p>
            <a:pPr marL="255905" indent="-255905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The experimental Livingston College founded in 1969</a:t>
            </a:r>
          </a:p>
          <a:p>
            <a:pPr marL="255905" indent="-255905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Rutgers College goes coed in 1972</a:t>
            </a:r>
          </a:p>
          <a:p>
            <a:pPr marL="255905" indent="-255905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Joins Association of American Universities, the leading 71 research universities in North America, in 1989</a:t>
            </a:r>
          </a:p>
          <a:p>
            <a:pPr marL="255905" indent="-255905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Joins the Big Ten in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AEB87C-BE43-2541-A306-B9809BFED418}"/>
              </a:ext>
            </a:extLst>
          </p:cNvPr>
          <p:cNvSpPr/>
          <p:nvPr/>
        </p:nvSpPr>
        <p:spPr>
          <a:xfrm>
            <a:off x="1" y="277687"/>
            <a:ext cx="4450079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4C14F3BB-0A14-5A41-9AE3-A8C109BD93B3}"/>
              </a:ext>
            </a:extLst>
          </p:cNvPr>
          <p:cNvSpPr txBox="1">
            <a:spLocks/>
          </p:cNvSpPr>
          <p:nvPr/>
        </p:nvSpPr>
        <p:spPr>
          <a:xfrm>
            <a:off x="1" y="369230"/>
            <a:ext cx="4119153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>
                <a:solidFill>
                  <a:schemeClr val="bg1"/>
                </a:solidFill>
              </a:rPr>
              <a:t>Our Roots</a:t>
            </a:r>
          </a:p>
          <a:p>
            <a:pPr lvl="1">
              <a:lnSpc>
                <a:spcPct val="90000"/>
              </a:lnSpc>
            </a:pPr>
            <a:r>
              <a:rPr lang="en-US" sz="4000" b="1">
                <a:solidFill>
                  <a:schemeClr val="bg1"/>
                </a:solidFill>
              </a:rPr>
              <a:t>New Brunswick</a:t>
            </a:r>
            <a:endParaRPr lang="en-US" sz="4000" b="1">
              <a:solidFill>
                <a:schemeClr val="bg1"/>
              </a:solidFill>
              <a:cs typeface="Corbel"/>
            </a:endParaRPr>
          </a:p>
        </p:txBody>
      </p:sp>
      <p:pic>
        <p:nvPicPr>
          <p:cNvPr id="2" name="Picture 1" descr="People sitting on a blanket under a tree with pink blossoms">
            <a:extLst>
              <a:ext uri="{FF2B5EF4-FFF2-40B4-BE49-F238E27FC236}">
                <a16:creationId xmlns:a16="http://schemas.microsoft.com/office/drawing/2014/main" id="{04FCB27C-0BF7-7832-055E-B5A1B082F8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4442" y="-2"/>
            <a:ext cx="7164613" cy="3429000"/>
          </a:xfrm>
          <a:prstGeom prst="rect">
            <a:avLst/>
          </a:prstGeom>
        </p:spPr>
      </p:pic>
      <p:pic>
        <p:nvPicPr>
          <p:cNvPr id="3" name="Picture 2" descr="A black and white photo of a building&#10;&#10;Description automatically generated">
            <a:extLst>
              <a:ext uri="{FF2B5EF4-FFF2-40B4-BE49-F238E27FC236}">
                <a16:creationId xmlns:a16="http://schemas.microsoft.com/office/drawing/2014/main" id="{79F1D978-4E9A-12E4-E1DA-882085DCD8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210" y="3492501"/>
            <a:ext cx="3609630" cy="3364302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0C3BD682-C846-BDCB-42EA-1561503241FA}"/>
              </a:ext>
            </a:extLst>
          </p:cNvPr>
          <p:cNvSpPr txBox="1">
            <a:spLocks/>
          </p:cNvSpPr>
          <p:nvPr/>
        </p:nvSpPr>
        <p:spPr>
          <a:xfrm>
            <a:off x="11686900" y="6420479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 dirty="0">
                <a:solidFill>
                  <a:schemeClr val="bg1"/>
                </a:solidFill>
                <a:cs typeface="Calibri"/>
              </a:rPr>
              <a:t>1</a:t>
            </a:r>
            <a:r>
              <a:rPr lang="en-US" sz="1200" dirty="0">
                <a:solidFill>
                  <a:schemeClr val="bg1"/>
                </a:solidFill>
                <a:cs typeface="Calibri"/>
              </a:rPr>
              <a:t>3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472" y="6501529"/>
            <a:ext cx="849390" cy="2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51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uple of women wearing white lab coats&#10;&#10;Description automatically generated">
            <a:extLst>
              <a:ext uri="{FF2B5EF4-FFF2-40B4-BE49-F238E27FC236}">
                <a16:creationId xmlns:a16="http://schemas.microsoft.com/office/drawing/2014/main" id="{EE86894D-B0B0-F1D9-8EA6-93420E8F6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7815" y="3487120"/>
            <a:ext cx="3544186" cy="33708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84180" y="6396774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90DFBCB-3AF2-764D-9EEE-8BFBCA80FA9F}"/>
              </a:ext>
            </a:extLst>
          </p:cNvPr>
          <p:cNvSpPr txBox="1">
            <a:spLocks/>
          </p:cNvSpPr>
          <p:nvPr/>
        </p:nvSpPr>
        <p:spPr>
          <a:xfrm>
            <a:off x="459358" y="1985554"/>
            <a:ext cx="4081806" cy="461749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905" indent="-255905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Established in 2013 as Rutgers Biomedical and Health Sciences. The Rutgers Health brand name, adopted in 2023, includes clinical care, education, and research </a:t>
            </a:r>
            <a:endParaRPr lang="en-US" sz="1600"/>
          </a:p>
          <a:p>
            <a:pPr marL="255905" indent="-255905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Expands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Rutgers’ mission to combine research innovation with academic patient care</a:t>
            </a:r>
          </a:p>
          <a:p>
            <a:pPr marL="255905" indent="-255905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New Jersey’s leading academic health care system, offering exceptional patient care in coordination with partner </a:t>
            </a:r>
            <a:r>
              <a:rPr lang="en-US" sz="1600" dirty="0" err="1"/>
              <a:t>RWJBarnabas</a:t>
            </a:r>
            <a:r>
              <a:rPr lang="en-US" sz="1600" dirty="0"/>
              <a:t> Health</a:t>
            </a:r>
          </a:p>
          <a:p>
            <a:pPr marL="255905" indent="-255905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Offers access to routine and complex treatments, compassionate and lifesaving care, and providers who are translating research and discoveries into new cures, advanced therapies, and specialized treatments</a:t>
            </a:r>
            <a:endParaRPr lang="en-US" sz="1600">
              <a:highlight>
                <a:srgbClr val="FFFF00"/>
              </a:highlight>
            </a:endParaRPr>
          </a:p>
        </p:txBody>
      </p:sp>
      <p:pic>
        <p:nvPicPr>
          <p:cNvPr id="3" name="Picture 2" descr="A person in a mask getting an injection&#10;&#10;Description automatically generated">
            <a:extLst>
              <a:ext uri="{FF2B5EF4-FFF2-40B4-BE49-F238E27FC236}">
                <a16:creationId xmlns:a16="http://schemas.microsoft.com/office/drawing/2014/main" id="{35936C2D-152A-2575-89B1-FDCCC91D2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2870" y="3487119"/>
            <a:ext cx="3592491" cy="3370881"/>
          </a:xfrm>
          <a:prstGeom prst="rect">
            <a:avLst/>
          </a:prstGeom>
        </p:spPr>
      </p:pic>
      <p:pic>
        <p:nvPicPr>
          <p:cNvPr id="6" name="Picture 5" descr="A group of people walking in a courtyard&#10;&#10;Description automatically generated">
            <a:extLst>
              <a:ext uri="{FF2B5EF4-FFF2-40B4-BE49-F238E27FC236}">
                <a16:creationId xmlns:a16="http://schemas.microsoft.com/office/drawing/2014/main" id="{DAAA9276-17EA-2AA4-9DC6-7A1341F6AA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2868" y="0"/>
            <a:ext cx="7189132" cy="3429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283360-A88B-66B4-78E5-F79E18FC8803}"/>
              </a:ext>
            </a:extLst>
          </p:cNvPr>
          <p:cNvSpPr/>
          <p:nvPr/>
        </p:nvSpPr>
        <p:spPr>
          <a:xfrm>
            <a:off x="2" y="248195"/>
            <a:ext cx="4402181" cy="112340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7E85CEB9-0B42-A4A4-9EFB-D6525D9A4C88}"/>
              </a:ext>
            </a:extLst>
          </p:cNvPr>
          <p:cNvSpPr txBox="1">
            <a:spLocks/>
          </p:cNvSpPr>
          <p:nvPr/>
        </p:nvSpPr>
        <p:spPr>
          <a:xfrm>
            <a:off x="1" y="248195"/>
            <a:ext cx="5138056" cy="1123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>
                <a:solidFill>
                  <a:schemeClr val="bg1"/>
                </a:solidFill>
              </a:rPr>
              <a:t>Our Roots</a:t>
            </a:r>
          </a:p>
          <a:p>
            <a:pPr lvl="1">
              <a:lnSpc>
                <a:spcPct val="90000"/>
              </a:lnSpc>
            </a:pPr>
            <a:r>
              <a:rPr lang="en-US" sz="4000" b="1">
                <a:solidFill>
                  <a:schemeClr val="bg1"/>
                </a:solidFill>
              </a:rPr>
              <a:t>Rutgers Health</a:t>
            </a:r>
            <a:endParaRPr lang="en-US" sz="4000" b="1">
              <a:solidFill>
                <a:schemeClr val="bg1"/>
              </a:solidFill>
              <a:cs typeface="Corbel"/>
            </a:endParaRP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265D465F-3638-75F6-64F5-0ADC496006AB}"/>
              </a:ext>
            </a:extLst>
          </p:cNvPr>
          <p:cNvSpPr txBox="1">
            <a:spLocks/>
          </p:cNvSpPr>
          <p:nvPr/>
        </p:nvSpPr>
        <p:spPr>
          <a:xfrm>
            <a:off x="11686900" y="6420479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 dirty="0">
                <a:solidFill>
                  <a:schemeClr val="bg1"/>
                </a:solidFill>
                <a:cs typeface="Calibri"/>
              </a:rPr>
              <a:t>1</a:t>
            </a:r>
            <a:r>
              <a:rPr lang="en-US" sz="1200" dirty="0">
                <a:solidFill>
                  <a:schemeClr val="bg1"/>
                </a:solidFill>
                <a:cs typeface="Calibri"/>
              </a:rPr>
              <a:t>4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472" y="6501529"/>
            <a:ext cx="849390" cy="2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70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532E3A5-F96A-FA42-99AF-E00C3F575E90}"/>
              </a:ext>
            </a:extLst>
          </p:cNvPr>
          <p:cNvSpPr txBox="1">
            <a:spLocks/>
          </p:cNvSpPr>
          <p:nvPr/>
        </p:nvSpPr>
        <p:spPr>
          <a:xfrm>
            <a:off x="443132" y="1806497"/>
            <a:ext cx="4141931" cy="505945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Rutgers–Newark is a diverse, urban research university, where opportunity meets excellence—an anchor institution in New Jersey’s largest city</a:t>
            </a:r>
            <a:endParaRPr lang="en-US" sz="1600" dirty="0">
              <a:hlinkClick r:id="rId2" tooltip="Rutgers University–Newark"/>
            </a:endParaRP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New Jersey Law School opens in 1908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University College opens in Newark in 1934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Dana College, New Jersey Law School, and Seth Boyden School of Business merge to create University of Newark in 1936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The University of Newark joins Rutgers in 1946 (now Rutgers–Newark) 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Transformation inspired by takeover of Conklin Hall by Black Organization of Students in 1969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Graduate School–Newark founded in 1975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Law schools in Newark and Camden merge to become one Rutgers Law School in 2015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967FB5-70E9-624B-A14B-A2FD4059A62B}"/>
              </a:ext>
            </a:extLst>
          </p:cNvPr>
          <p:cNvSpPr/>
          <p:nvPr/>
        </p:nvSpPr>
        <p:spPr>
          <a:xfrm>
            <a:off x="1" y="277687"/>
            <a:ext cx="4450079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0EA0BA85-96BA-0443-B3D3-3BA5137B6DB5}"/>
              </a:ext>
            </a:extLst>
          </p:cNvPr>
          <p:cNvSpPr txBox="1">
            <a:spLocks/>
          </p:cNvSpPr>
          <p:nvPr/>
        </p:nvSpPr>
        <p:spPr>
          <a:xfrm>
            <a:off x="2" y="369230"/>
            <a:ext cx="2481942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>
                <a:solidFill>
                  <a:schemeClr val="bg1"/>
                </a:solidFill>
              </a:rPr>
              <a:t>Our Roots</a:t>
            </a:r>
          </a:p>
          <a:p>
            <a:pPr lvl="1">
              <a:lnSpc>
                <a:spcPct val="90000"/>
              </a:lnSpc>
            </a:pPr>
            <a:r>
              <a:rPr lang="en-US" sz="4000" b="1">
                <a:solidFill>
                  <a:schemeClr val="bg1"/>
                </a:solidFill>
              </a:rPr>
              <a:t>Newark</a:t>
            </a:r>
            <a:endParaRPr lang="en-US" sz="4000" b="1">
              <a:solidFill>
                <a:schemeClr val="bg1"/>
              </a:solidFill>
              <a:cs typeface="Corbe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A61048-A4EF-7E9C-B7B8-916541D93C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2868" y="3487119"/>
            <a:ext cx="3594559" cy="3370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557FA9-1576-6E9B-AD24-BC5D09B088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2868" y="0"/>
            <a:ext cx="7189132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4854A5-13CB-55EE-F603-69AADB0912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7815" y="3487120"/>
            <a:ext cx="3544186" cy="33708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84180" y="6396774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472" y="6501529"/>
            <a:ext cx="849390" cy="251716"/>
          </a:xfrm>
          <a:prstGeom prst="rect">
            <a:avLst/>
          </a:prstGeom>
        </p:spPr>
      </p:pic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2FBF2586-EACC-0B9F-0E65-75DCD523F8FF}"/>
              </a:ext>
            </a:extLst>
          </p:cNvPr>
          <p:cNvSpPr txBox="1">
            <a:spLocks/>
          </p:cNvSpPr>
          <p:nvPr/>
        </p:nvSpPr>
        <p:spPr>
          <a:xfrm>
            <a:off x="11686900" y="6420479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 dirty="0">
                <a:solidFill>
                  <a:schemeClr val="bg1"/>
                </a:solidFill>
                <a:cs typeface="Calibri"/>
              </a:rPr>
              <a:t>1</a:t>
            </a:r>
            <a:r>
              <a:rPr lang="en-US" sz="1200" dirty="0">
                <a:solidFill>
                  <a:schemeClr val="bg1"/>
                </a:solidFill>
                <a:cs typeface="Calibri"/>
              </a:rPr>
              <a:t>5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624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406464-D7BB-2449-A2E5-9B6BBB674C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312" y="6520069"/>
            <a:ext cx="849390" cy="25171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28F00C-F6A0-A54D-907C-F2D0A5746072}"/>
              </a:ext>
            </a:extLst>
          </p:cNvPr>
          <p:cNvSpPr txBox="1">
            <a:spLocks/>
          </p:cNvSpPr>
          <p:nvPr/>
        </p:nvSpPr>
        <p:spPr>
          <a:xfrm>
            <a:off x="430069" y="1750741"/>
            <a:ext cx="4164233" cy="47192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50" dirty="0"/>
              <a:t>Rutgers–Camden, a leading urban public research university emphasizing civic engagement, is a key institution for southern New Jersey and the Delaware Valley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50" dirty="0"/>
              <a:t>South Jersey Law School founded in 1926; College of South Jersey opens in 1927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50" dirty="0"/>
              <a:t>College of South Jersey and South Jersey Law School join Rutgers in 1950 (now Rutgers–Camden) 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50" dirty="0"/>
              <a:t>School of Business–Camden started in 1988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50" dirty="0"/>
              <a:t>School of Nursing–Camden started in 2011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50" dirty="0"/>
              <a:t>Law schools in Newark and Camden merge to become one Rutgers Law School in 2015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None/>
            </a:pPr>
            <a:endParaRPr lang="en-US" sz="1650" dirty="0">
              <a:highlight>
                <a:srgbClr val="FFFF00"/>
              </a:highlight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None/>
            </a:pPr>
            <a:endParaRPr lang="en-US" sz="17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64C9EB-3072-E04E-B5BF-271A5C1F62BC}"/>
              </a:ext>
            </a:extLst>
          </p:cNvPr>
          <p:cNvSpPr/>
          <p:nvPr/>
        </p:nvSpPr>
        <p:spPr>
          <a:xfrm>
            <a:off x="1" y="277687"/>
            <a:ext cx="4450079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Title 10">
            <a:extLst>
              <a:ext uri="{FF2B5EF4-FFF2-40B4-BE49-F238E27FC236}">
                <a16:creationId xmlns:a16="http://schemas.microsoft.com/office/drawing/2014/main" id="{46D3381B-F2E6-AA4E-A190-F76A43C63A32}"/>
              </a:ext>
            </a:extLst>
          </p:cNvPr>
          <p:cNvSpPr txBox="1">
            <a:spLocks/>
          </p:cNvSpPr>
          <p:nvPr/>
        </p:nvSpPr>
        <p:spPr>
          <a:xfrm>
            <a:off x="2" y="369230"/>
            <a:ext cx="2873828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>
                <a:solidFill>
                  <a:schemeClr val="bg1"/>
                </a:solidFill>
              </a:rPr>
              <a:t>Our Roots</a:t>
            </a:r>
          </a:p>
          <a:p>
            <a:pPr lvl="1">
              <a:lnSpc>
                <a:spcPct val="90000"/>
              </a:lnSpc>
            </a:pPr>
            <a:r>
              <a:rPr lang="en-US" sz="4000" b="1">
                <a:solidFill>
                  <a:schemeClr val="bg1"/>
                </a:solidFill>
              </a:rPr>
              <a:t>Camden</a:t>
            </a:r>
            <a:endParaRPr lang="en-US" sz="4000" b="1">
              <a:solidFill>
                <a:schemeClr val="bg1"/>
              </a:solidFill>
              <a:cs typeface="Corbe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C697CB-CDF8-3991-6539-A4469F3070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2870" y="3487119"/>
            <a:ext cx="3592491" cy="3370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094851-9591-3C68-C7D8-E9E472330A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2868" y="0"/>
            <a:ext cx="7189132" cy="3429000"/>
          </a:xfrm>
          <a:prstGeom prst="rect">
            <a:avLst/>
          </a:prstGeom>
        </p:spPr>
      </p:pic>
      <p:pic>
        <p:nvPicPr>
          <p:cNvPr id="4" name="Picture 3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9395BCE1-DFFE-AE71-11F7-EF010EB772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7815" y="3487120"/>
            <a:ext cx="3544186" cy="3370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84180" y="6396774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23A82AC-18F0-1D13-D75C-94A7190D2849}"/>
              </a:ext>
            </a:extLst>
          </p:cNvPr>
          <p:cNvSpPr txBox="1">
            <a:spLocks/>
          </p:cNvSpPr>
          <p:nvPr/>
        </p:nvSpPr>
        <p:spPr>
          <a:xfrm>
            <a:off x="11686900" y="6420479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 dirty="0">
                <a:solidFill>
                  <a:schemeClr val="bg1"/>
                </a:solidFill>
                <a:cs typeface="Calibri"/>
              </a:rPr>
              <a:t>1</a:t>
            </a:r>
            <a:r>
              <a:rPr lang="en-US" sz="1200" dirty="0">
                <a:solidFill>
                  <a:schemeClr val="bg1"/>
                </a:solidFill>
                <a:cs typeface="Calibri"/>
              </a:rPr>
              <a:t>6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472" y="6501529"/>
            <a:ext cx="849390" cy="2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61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76D03E-A46E-5F47-B348-75BF1F255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6540"/>
            <a:ext cx="12192000" cy="705970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84180" y="6396774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7B4AFC2-6355-814D-8765-8E3C83DD0D3F}"/>
              </a:ext>
            </a:extLst>
          </p:cNvPr>
          <p:cNvSpPr txBox="1">
            <a:spLocks/>
          </p:cNvSpPr>
          <p:nvPr/>
        </p:nvSpPr>
        <p:spPr>
          <a:xfrm>
            <a:off x="11686900" y="6420627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 dirty="0">
                <a:solidFill>
                  <a:schemeClr val="bg1"/>
                </a:solidFill>
                <a:cs typeface="Calibri"/>
              </a:rPr>
              <a:t>1</a:t>
            </a:r>
            <a:r>
              <a:rPr lang="en-US" sz="1200" dirty="0">
                <a:solidFill>
                  <a:schemeClr val="bg1"/>
                </a:solidFill>
                <a:cs typeface="Calibri"/>
              </a:rPr>
              <a:t>7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CE63EC-21A2-DE43-946C-0C8EA1F3CDE6}"/>
              </a:ext>
            </a:extLst>
          </p:cNvPr>
          <p:cNvSpPr/>
          <p:nvPr/>
        </p:nvSpPr>
        <p:spPr>
          <a:xfrm>
            <a:off x="1" y="303924"/>
            <a:ext cx="4023360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5BA1837C-18B0-1A41-B830-03F4077A3D74}"/>
              </a:ext>
            </a:extLst>
          </p:cNvPr>
          <p:cNvSpPr txBox="1">
            <a:spLocks/>
          </p:cNvSpPr>
          <p:nvPr/>
        </p:nvSpPr>
        <p:spPr>
          <a:xfrm>
            <a:off x="459357" y="361183"/>
            <a:ext cx="3208403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FFFF"/>
                </a:solidFill>
                <a:latin typeface="Corbel"/>
                <a:cs typeface="Corbel"/>
              </a:rPr>
              <a:t>Our Students</a:t>
            </a:r>
            <a:endParaRPr lang="en-US" sz="4000">
              <a:latin typeface="Corbel"/>
              <a:cs typeface="Corbe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A69008-1A00-3049-91F9-8DE98E1F7D35}"/>
              </a:ext>
            </a:extLst>
          </p:cNvPr>
          <p:cNvSpPr/>
          <p:nvPr/>
        </p:nvSpPr>
        <p:spPr>
          <a:xfrm>
            <a:off x="627358" y="2346783"/>
            <a:ext cx="2429544" cy="2429544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5C44B0-033F-804D-BB9E-B2C59C62D7D0}"/>
              </a:ext>
            </a:extLst>
          </p:cNvPr>
          <p:cNvSpPr txBox="1"/>
          <p:nvPr/>
        </p:nvSpPr>
        <p:spPr>
          <a:xfrm>
            <a:off x="627357" y="2793343"/>
            <a:ext cx="242954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solidFill>
                  <a:srgbClr val="FFFF00"/>
                </a:solidFill>
                <a:cs typeface="Corbel"/>
              </a:rPr>
              <a:t>67,600+</a:t>
            </a:r>
          </a:p>
          <a:p>
            <a:pPr algn="ctr"/>
            <a:r>
              <a:rPr lang="en-US" sz="2000">
                <a:solidFill>
                  <a:schemeClr val="bg1"/>
                </a:solidFill>
                <a:cs typeface="Corbel"/>
              </a:rPr>
              <a:t>students from </a:t>
            </a:r>
            <a:br>
              <a:rPr lang="en-US" sz="2000">
                <a:solidFill>
                  <a:schemeClr val="bg1"/>
                </a:solidFill>
                <a:cs typeface="Corbel"/>
              </a:rPr>
            </a:br>
            <a:r>
              <a:rPr lang="en-US" sz="2000">
                <a:solidFill>
                  <a:schemeClr val="bg1"/>
                </a:solidFill>
                <a:cs typeface="Corbel"/>
              </a:rPr>
              <a:t>50 states and </a:t>
            </a:r>
            <a:br>
              <a:rPr lang="en-US" sz="2000">
                <a:solidFill>
                  <a:schemeClr val="bg1"/>
                </a:solidFill>
                <a:cs typeface="Corbel"/>
              </a:rPr>
            </a:br>
            <a:r>
              <a:rPr lang="en-US" sz="2000">
                <a:solidFill>
                  <a:schemeClr val="bg1"/>
                </a:solidFill>
                <a:cs typeface="Corbel"/>
              </a:rPr>
              <a:t>120+ countries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CAC6811-6C8F-6140-B2FF-33490BA20C3D}"/>
              </a:ext>
            </a:extLst>
          </p:cNvPr>
          <p:cNvSpPr/>
          <p:nvPr/>
        </p:nvSpPr>
        <p:spPr>
          <a:xfrm>
            <a:off x="3433553" y="2346783"/>
            <a:ext cx="2429544" cy="2429544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517E487-DA5F-FE4E-BE59-5CA186882B8D}"/>
              </a:ext>
            </a:extLst>
          </p:cNvPr>
          <p:cNvSpPr/>
          <p:nvPr/>
        </p:nvSpPr>
        <p:spPr>
          <a:xfrm>
            <a:off x="6239748" y="2346783"/>
            <a:ext cx="2429544" cy="2429544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39B06C-663B-C94E-B395-820522AA262E}"/>
              </a:ext>
            </a:extLst>
          </p:cNvPr>
          <p:cNvSpPr txBox="1"/>
          <p:nvPr/>
        </p:nvSpPr>
        <p:spPr>
          <a:xfrm>
            <a:off x="3432909" y="2907663"/>
            <a:ext cx="242954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solidFill>
                  <a:srgbClr val="FFFF00"/>
                </a:solidFill>
                <a:latin typeface="Corbel"/>
                <a:cs typeface="Corbel"/>
              </a:rPr>
              <a:t>82%</a:t>
            </a:r>
          </a:p>
          <a:p>
            <a:pPr algn="ctr"/>
            <a:r>
              <a:rPr lang="en-US" sz="2000">
                <a:solidFill>
                  <a:srgbClr val="FFFFFF"/>
                </a:solidFill>
                <a:latin typeface="Corbel"/>
                <a:cs typeface="Corbel"/>
              </a:rPr>
              <a:t>are New Jersey </a:t>
            </a:r>
            <a:br>
              <a:rPr lang="en-US" sz="2000">
                <a:solidFill>
                  <a:srgbClr val="FFFFFF"/>
                </a:solidFill>
                <a:latin typeface="Corbel"/>
                <a:cs typeface="Corbel"/>
              </a:rPr>
            </a:br>
            <a:r>
              <a:rPr lang="en-US" sz="2000">
                <a:solidFill>
                  <a:srgbClr val="FFFFFF"/>
                </a:solidFill>
                <a:latin typeface="Corbel"/>
                <a:cs typeface="Corbel"/>
              </a:rPr>
              <a:t>residents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EC6B2AB-BF1B-314E-92C9-2B0D56773419}"/>
              </a:ext>
            </a:extLst>
          </p:cNvPr>
          <p:cNvSpPr/>
          <p:nvPr/>
        </p:nvSpPr>
        <p:spPr>
          <a:xfrm>
            <a:off x="9045942" y="2346783"/>
            <a:ext cx="2429544" cy="2429544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472" y="6501529"/>
            <a:ext cx="849390" cy="2517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507C8E1-74AD-174D-A7C0-B705C9EAA2F2}"/>
              </a:ext>
            </a:extLst>
          </p:cNvPr>
          <p:cNvSpPr txBox="1"/>
          <p:nvPr/>
        </p:nvSpPr>
        <p:spPr>
          <a:xfrm>
            <a:off x="9045941" y="2734943"/>
            <a:ext cx="242954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solidFill>
                  <a:srgbClr val="FFFF00"/>
                </a:solidFill>
                <a:cs typeface="Corbel"/>
              </a:rPr>
              <a:t>34%</a:t>
            </a:r>
          </a:p>
          <a:p>
            <a:pPr algn="ctr"/>
            <a:r>
              <a:rPr lang="en-US" sz="2000">
                <a:solidFill>
                  <a:schemeClr val="bg1"/>
                </a:solidFill>
                <a:cs typeface="Corbel"/>
              </a:rPr>
              <a:t>of first-year students are first-generation undergrads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3E3D65-AA73-3246-89F9-EB2136578F31}"/>
              </a:ext>
            </a:extLst>
          </p:cNvPr>
          <p:cNvSpPr txBox="1"/>
          <p:nvPr/>
        </p:nvSpPr>
        <p:spPr>
          <a:xfrm>
            <a:off x="6239747" y="2950993"/>
            <a:ext cx="2429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Students 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come from every New Jersey</a:t>
            </a:r>
          </a:p>
          <a:p>
            <a:pPr algn="ctr"/>
            <a:r>
              <a:rPr lang="en-US" sz="2000">
                <a:solidFill>
                  <a:schemeClr val="bg1"/>
                </a:solidFill>
              </a:rPr>
              <a:t>county</a:t>
            </a:r>
            <a:endParaRPr lang="en-US" sz="200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35A64A-E91D-4948-9A40-E1917D2B44B7}"/>
              </a:ext>
            </a:extLst>
          </p:cNvPr>
          <p:cNvSpPr txBox="1"/>
          <p:nvPr/>
        </p:nvSpPr>
        <p:spPr>
          <a:xfrm>
            <a:off x="128621" y="6626978"/>
            <a:ext cx="39121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Presentation revised November 2022</a:t>
            </a:r>
          </a:p>
        </p:txBody>
      </p:sp>
    </p:spTree>
    <p:extLst>
      <p:ext uri="{BB962C8B-B14F-4D97-AF65-F5344CB8AC3E}">
        <p14:creationId xmlns:p14="http://schemas.microsoft.com/office/powerpoint/2010/main" val="1893267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looking at a person standing in front of a painting&#10;&#10;Description automatically generated">
            <a:extLst>
              <a:ext uri="{FF2B5EF4-FFF2-40B4-BE49-F238E27FC236}">
                <a16:creationId xmlns:a16="http://schemas.microsoft.com/office/drawing/2014/main" id="{21A564AC-5FA6-D84B-8C2B-E580D00D5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3087" y="676"/>
            <a:ext cx="7431269" cy="68804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CADB05-2203-4E49-A8C9-CE16506A1D63}"/>
              </a:ext>
            </a:extLst>
          </p:cNvPr>
          <p:cNvSpPr/>
          <p:nvPr/>
        </p:nvSpPr>
        <p:spPr>
          <a:xfrm>
            <a:off x="5" y="303924"/>
            <a:ext cx="3727044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B9E93117-1941-DC4D-A090-4C6A5F6593DD}"/>
              </a:ext>
            </a:extLst>
          </p:cNvPr>
          <p:cNvSpPr txBox="1">
            <a:spLocks/>
          </p:cNvSpPr>
          <p:nvPr/>
        </p:nvSpPr>
        <p:spPr>
          <a:xfrm>
            <a:off x="459358" y="361183"/>
            <a:ext cx="2816277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FFFF"/>
                </a:solidFill>
                <a:latin typeface="Corbel"/>
                <a:cs typeface="Corbel"/>
              </a:rPr>
              <a:t>Our Faculty</a:t>
            </a:r>
            <a:endParaRPr lang="en-US" sz="4000">
              <a:latin typeface="Corbel"/>
              <a:cs typeface="Corbe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972151-2924-DF4D-94EC-3710FF5E24CD}"/>
              </a:ext>
            </a:extLst>
          </p:cNvPr>
          <p:cNvSpPr txBox="1">
            <a:spLocks/>
          </p:cNvSpPr>
          <p:nvPr/>
        </p:nvSpPr>
        <p:spPr>
          <a:xfrm>
            <a:off x="495384" y="1411366"/>
            <a:ext cx="4081806" cy="489707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905" indent="-255905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/>
              <a:t>Rutgers employs more than 8,000</a:t>
            </a:r>
            <a:r>
              <a:rPr lang="en-US" sz="1800">
                <a:solidFill>
                  <a:schemeClr val="bg2"/>
                </a:solidFill>
              </a:rPr>
              <a:t> </a:t>
            </a:r>
            <a:r>
              <a:rPr lang="en-US" sz="1800"/>
              <a:t> full- and part-time faculty </a:t>
            </a:r>
            <a:endParaRPr lang="en-US"/>
          </a:p>
          <a:p>
            <a:pPr marL="255905" indent="-255905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/>
              <a:t>Recipients of honors, awards, grants, and fellowships such as the Pulitzer Prize, MacArthur “Genius” Grants, and Guggenheim and Sloan Fellowships </a:t>
            </a:r>
          </a:p>
          <a:p>
            <a:pPr marL="255905" indent="-255905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/>
              <a:t>71 members of the National Academies (Sciences, Engineering, and Medicine) and American Academy of Arts and Sciences</a:t>
            </a:r>
          </a:p>
          <a:p>
            <a:pPr marL="255905" indent="-255905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/>
              <a:t>125+ American Association for the Advancement of Science fellows</a:t>
            </a:r>
          </a:p>
          <a:p>
            <a:pPr marL="255905" indent="-255905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/>
              <a:t>1,500 international scholars representing 100 countries bring their expertise to Rutgers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84180" y="6396774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472" y="6501529"/>
            <a:ext cx="849390" cy="251716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3D75898-20B5-2840-8796-5F8656EF81AD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 dirty="0">
                <a:solidFill>
                  <a:schemeClr val="bg1"/>
                </a:solidFill>
                <a:cs typeface="Calibri"/>
              </a:rPr>
              <a:t>1</a:t>
            </a:r>
            <a:r>
              <a:rPr lang="en-US" sz="1200" dirty="0">
                <a:solidFill>
                  <a:schemeClr val="bg1"/>
                </a:solidFill>
                <a:cs typeface="Calibri"/>
              </a:rPr>
              <a:t>8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01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2DBE73-0DAC-F24B-90EC-A9983D80CA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722376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A4760D7-E968-AB4D-A501-A4FA65A4BD7D}"/>
              </a:ext>
            </a:extLst>
          </p:cNvPr>
          <p:cNvSpPr txBox="1">
            <a:spLocks/>
          </p:cNvSpPr>
          <p:nvPr/>
        </p:nvSpPr>
        <p:spPr>
          <a:xfrm>
            <a:off x="11686900" y="6428578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 dirty="0">
                <a:solidFill>
                  <a:schemeClr val="bg1"/>
                </a:solidFill>
                <a:cs typeface="Calibri"/>
              </a:rPr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EC0A11-B517-8845-A0DE-025477964484}"/>
              </a:ext>
            </a:extLst>
          </p:cNvPr>
          <p:cNvSpPr/>
          <p:nvPr/>
        </p:nvSpPr>
        <p:spPr>
          <a:xfrm>
            <a:off x="1" y="303924"/>
            <a:ext cx="8595359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E1ABEEDF-ABF8-4B40-95D2-985476D967EE}"/>
              </a:ext>
            </a:extLst>
          </p:cNvPr>
          <p:cNvSpPr txBox="1">
            <a:spLocks/>
          </p:cNvSpPr>
          <p:nvPr/>
        </p:nvSpPr>
        <p:spPr>
          <a:xfrm>
            <a:off x="459357" y="361183"/>
            <a:ext cx="7877819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The State University of New Jersey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4F03F5-1316-8642-9CD1-B17AF5BD5550}"/>
              </a:ext>
            </a:extLst>
          </p:cNvPr>
          <p:cNvSpPr txBox="1">
            <a:spLocks/>
          </p:cNvSpPr>
          <p:nvPr/>
        </p:nvSpPr>
        <p:spPr>
          <a:xfrm>
            <a:off x="7605093" y="837205"/>
            <a:ext cx="4292739" cy="539347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endParaRPr lang="en-US" sz="1800" dirty="0"/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Providing access to life-changing education</a:t>
            </a:r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Educating students in northern, central, and southern New Jersey</a:t>
            </a:r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Internationally recognized, comprehensive public research university</a:t>
            </a:r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Renowned faculty and award-winning students</a:t>
            </a:r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Contributing to our communities, the nation, and the world through academics, research, clinical care, and collaboration</a:t>
            </a:r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Engaged locally, nationally, and globally in service for the common good</a:t>
            </a:r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E313A4-38C7-0444-9DC0-858468AD5FB6}"/>
              </a:ext>
            </a:extLst>
          </p:cNvPr>
          <p:cNvSpPr txBox="1"/>
          <p:nvPr/>
        </p:nvSpPr>
        <p:spPr>
          <a:xfrm>
            <a:off x="90456" y="6620256"/>
            <a:ext cx="12362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Revised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2663311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" y="-998833"/>
            <a:ext cx="12187804" cy="812723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84180" y="6396774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84180" y="6396774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6FCA3C-57E7-A846-B107-0D43D6E9DE54}"/>
              </a:ext>
            </a:extLst>
          </p:cNvPr>
          <p:cNvSpPr/>
          <p:nvPr/>
        </p:nvSpPr>
        <p:spPr>
          <a:xfrm>
            <a:off x="5" y="303924"/>
            <a:ext cx="3136734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0AC3788E-E260-3943-AFF8-530EB2A29CA1}"/>
              </a:ext>
            </a:extLst>
          </p:cNvPr>
          <p:cNvSpPr txBox="1">
            <a:spLocks/>
          </p:cNvSpPr>
          <p:nvPr/>
        </p:nvSpPr>
        <p:spPr>
          <a:xfrm>
            <a:off x="459359" y="361183"/>
            <a:ext cx="2388014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FFFF"/>
                </a:solidFill>
                <a:latin typeface="Corbel"/>
                <a:cs typeface="Corbel"/>
              </a:rPr>
              <a:t>Our Staff</a:t>
            </a:r>
            <a:endParaRPr lang="en-US" sz="4000">
              <a:latin typeface="Corbel"/>
              <a:cs typeface="Corbel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987417B-B46C-2344-81A8-2321E9C143DB}"/>
              </a:ext>
            </a:extLst>
          </p:cNvPr>
          <p:cNvSpPr txBox="1">
            <a:spLocks/>
          </p:cNvSpPr>
          <p:nvPr/>
        </p:nvSpPr>
        <p:spPr>
          <a:xfrm>
            <a:off x="11686900" y="6424251"/>
            <a:ext cx="376479" cy="475242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5586D96-706D-074F-B65F-1DA603EDD95A}"/>
              </a:ext>
            </a:extLst>
          </p:cNvPr>
          <p:cNvSpPr txBox="1">
            <a:spLocks/>
          </p:cNvSpPr>
          <p:nvPr/>
        </p:nvSpPr>
        <p:spPr>
          <a:xfrm>
            <a:off x="461768" y="3951409"/>
            <a:ext cx="8626757" cy="117536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905" indent="-255905">
              <a:spcBef>
                <a:spcPts val="32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The university employs more than  14,100 full- and part-time staff</a:t>
            </a:r>
            <a:endParaRPr lang="en-US" dirty="0">
              <a:solidFill>
                <a:schemeClr val="bg1"/>
              </a:solidFill>
            </a:endParaRPr>
          </a:p>
          <a:p>
            <a:pPr marL="255905" indent="-255905">
              <a:spcBef>
                <a:spcPts val="32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Support the university's academic, research, community engagement,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and student life programs</a:t>
            </a:r>
          </a:p>
          <a:p>
            <a:pPr marL="255905" indent="-255905">
              <a:spcBef>
                <a:spcPts val="32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1,000-plus information technology staff handle 4 quadrillion bytes of monthly internet traffic and are responsible for 30,000-plus centrally managed computers</a:t>
            </a:r>
          </a:p>
          <a:p>
            <a:pPr marL="255905" indent="-255905">
              <a:spcBef>
                <a:spcPts val="32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Rutgers University Police Department is one of only 17 law enforcement agencies in the state to be accredited by Commission on Accreditation for Law Enforcement Agencies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546407-62DB-9E44-9744-B356E6D611B8}"/>
              </a:ext>
            </a:extLst>
          </p:cNvPr>
          <p:cNvSpPr txBox="1"/>
          <p:nvPr/>
        </p:nvSpPr>
        <p:spPr>
          <a:xfrm>
            <a:off x="90277" y="6588999"/>
            <a:ext cx="38894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Revised September 2023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472" y="6501529"/>
            <a:ext cx="849390" cy="2517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86900" y="6471310"/>
            <a:ext cx="641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cs typeface="Calibri"/>
              </a:rPr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660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84180" y="6396774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36F3A1-2F0A-2445-B5DA-B40742089FED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" y="2"/>
            <a:ext cx="12191992" cy="68579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7D395B-99BA-DA42-BCC3-A732E17E6F4D}"/>
              </a:ext>
            </a:extLst>
          </p:cNvPr>
          <p:cNvSpPr/>
          <p:nvPr/>
        </p:nvSpPr>
        <p:spPr>
          <a:xfrm>
            <a:off x="6" y="303924"/>
            <a:ext cx="3569323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BDFBC7A6-04DC-BB4D-BDEC-2DB9A687FDA8}"/>
              </a:ext>
            </a:extLst>
          </p:cNvPr>
          <p:cNvSpPr txBox="1">
            <a:spLocks/>
          </p:cNvSpPr>
          <p:nvPr/>
        </p:nvSpPr>
        <p:spPr>
          <a:xfrm>
            <a:off x="449738" y="361183"/>
            <a:ext cx="2804702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FFFF"/>
                </a:solidFill>
                <a:latin typeface="Corbel"/>
                <a:cs typeface="Corbel"/>
              </a:rPr>
              <a:t>Our Alumni</a:t>
            </a:r>
            <a:endParaRPr lang="en-US" sz="4000">
              <a:latin typeface="Corbel"/>
              <a:cs typeface="Corbel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3BFEAC6-D5D3-5E4F-AFC1-FD261853670E}"/>
              </a:ext>
            </a:extLst>
          </p:cNvPr>
          <p:cNvSpPr txBox="1">
            <a:spLocks/>
          </p:cNvSpPr>
          <p:nvPr/>
        </p:nvSpPr>
        <p:spPr>
          <a:xfrm>
            <a:off x="11686900" y="6424251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40F03D-3F7E-3542-9766-93B05C4C5FC2}"/>
              </a:ext>
            </a:extLst>
          </p:cNvPr>
          <p:cNvSpPr txBox="1"/>
          <p:nvPr/>
        </p:nvSpPr>
        <p:spPr>
          <a:xfrm>
            <a:off x="459358" y="1622721"/>
            <a:ext cx="3958387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Worldwide community of more than 585,000 alumni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More than half reside in New Jersey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Work in virtually every field, from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the public sector and nonprofits to Fortune 500 companies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Have earned prominent recognition such as the Nobel Prize, National Medal of Technology and Innovation, Pulitzer Prize, Grammy Award, and Emmy Award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F12F10-6D9D-F74A-ABC7-5B311C315596}"/>
              </a:ext>
            </a:extLst>
          </p:cNvPr>
          <p:cNvSpPr txBox="1"/>
          <p:nvPr/>
        </p:nvSpPr>
        <p:spPr>
          <a:xfrm>
            <a:off x="90456" y="6620256"/>
            <a:ext cx="12362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Revised September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972925" y="6743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11686900" y="6396774"/>
            <a:ext cx="503950" cy="4612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84182" y="6387766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474" y="6492521"/>
            <a:ext cx="849390" cy="251716"/>
          </a:xfrm>
          <a:prstGeom prst="rect">
            <a:avLst/>
          </a:prstGeom>
        </p:spPr>
      </p:pic>
      <p:sp>
        <p:nvSpPr>
          <p:cNvPr id="20" name="Slide Number Placeholder 5"/>
          <p:cNvSpPr txBox="1">
            <a:spLocks/>
          </p:cNvSpPr>
          <p:nvPr/>
        </p:nvSpPr>
        <p:spPr>
          <a:xfrm>
            <a:off x="11686902" y="6387766"/>
            <a:ext cx="503950" cy="4612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263364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R20HollowayJonathan1819_ADJsca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048" y="3737"/>
            <a:ext cx="72199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84180" y="6396774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472" y="6501529"/>
            <a:ext cx="849390" cy="2517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E03AA-FDE3-1E4B-AAE7-E331B1047804}"/>
              </a:ext>
            </a:extLst>
          </p:cNvPr>
          <p:cNvSpPr txBox="1">
            <a:spLocks/>
          </p:cNvSpPr>
          <p:nvPr/>
        </p:nvSpPr>
        <p:spPr>
          <a:xfrm>
            <a:off x="495384" y="1706025"/>
            <a:ext cx="3805128" cy="462080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Appointed 21st President of Rutgers in 2020</a:t>
            </a:r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Eminent scholar of history and African American studies, specializing in post-emancipation social and intellectual United States history</a:t>
            </a:r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Member of the American Academy of Arts and Sciences and the Society of American Historians</a:t>
            </a:r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Major initiatives include the university's Scarlet Promise Initiative, Climate Action Plan, Diversity Strategic Plan, and Scarlet Service Initiative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CA31AF-8749-5843-90FA-0F691333B651}"/>
              </a:ext>
            </a:extLst>
          </p:cNvPr>
          <p:cNvSpPr/>
          <p:nvPr/>
        </p:nvSpPr>
        <p:spPr>
          <a:xfrm>
            <a:off x="1" y="277687"/>
            <a:ext cx="7359440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05582EEA-5DD6-4D4D-A430-DE5F2157352E}"/>
              </a:ext>
            </a:extLst>
          </p:cNvPr>
          <p:cNvSpPr txBox="1">
            <a:spLocks/>
          </p:cNvSpPr>
          <p:nvPr/>
        </p:nvSpPr>
        <p:spPr>
          <a:xfrm>
            <a:off x="1" y="369230"/>
            <a:ext cx="7276164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>
                <a:solidFill>
                  <a:schemeClr val="bg1"/>
                </a:solidFill>
              </a:rPr>
              <a:t>Leadership</a:t>
            </a:r>
          </a:p>
          <a:p>
            <a:pPr lvl="1">
              <a:lnSpc>
                <a:spcPct val="90000"/>
              </a:lnSpc>
            </a:pPr>
            <a:r>
              <a:rPr lang="en-US" sz="4000" b="1" spc="-50">
                <a:solidFill>
                  <a:schemeClr val="bg1"/>
                </a:solidFill>
              </a:rPr>
              <a:t>President Jonathan Holloway</a:t>
            </a:r>
            <a:endParaRPr lang="en-US" sz="4000" b="1" spc="-50">
              <a:solidFill>
                <a:schemeClr val="bg1"/>
              </a:solidFill>
              <a:cs typeface="Corbel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0C6DDC7A-6AC9-BF44-8E6F-3D11F9F1150A}"/>
              </a:ext>
            </a:extLst>
          </p:cNvPr>
          <p:cNvSpPr txBox="1">
            <a:spLocks/>
          </p:cNvSpPr>
          <p:nvPr/>
        </p:nvSpPr>
        <p:spPr>
          <a:xfrm>
            <a:off x="11686900" y="6437679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 dirty="0">
                <a:solidFill>
                  <a:schemeClr val="bg1"/>
                </a:solidFill>
                <a:cs typeface="Calibri"/>
              </a:rPr>
              <a:t>2</a:t>
            </a:r>
            <a:r>
              <a:rPr lang="en-US" sz="1200" dirty="0">
                <a:solidFill>
                  <a:schemeClr val="bg1"/>
                </a:solidFill>
                <a:cs typeface="Calibri"/>
              </a:rPr>
              <a:t>1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398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person, red&#10;&#10;Description automatically generated">
            <a:extLst>
              <a:ext uri="{FF2B5EF4-FFF2-40B4-BE49-F238E27FC236}">
                <a16:creationId xmlns:a16="http://schemas.microsoft.com/office/drawing/2014/main" id="{E2F60AE0-BDD3-7640-BDFD-6CE1A85A92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491" y="0"/>
            <a:ext cx="7224085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D4D7EF0-BF61-1144-A27B-6F519A9C6514}"/>
              </a:ext>
            </a:extLst>
          </p:cNvPr>
          <p:cNvSpPr/>
          <p:nvPr/>
        </p:nvSpPr>
        <p:spPr>
          <a:xfrm>
            <a:off x="-1" y="277687"/>
            <a:ext cx="7196180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0E40E2BF-162C-4841-A191-E4E7FF56C4A4}"/>
              </a:ext>
            </a:extLst>
          </p:cNvPr>
          <p:cNvSpPr txBox="1">
            <a:spLocks/>
          </p:cNvSpPr>
          <p:nvPr/>
        </p:nvSpPr>
        <p:spPr>
          <a:xfrm>
            <a:off x="1" y="369230"/>
            <a:ext cx="8306827" cy="1056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>
                <a:solidFill>
                  <a:schemeClr val="bg1"/>
                </a:solidFill>
              </a:rPr>
              <a:t>Leadership</a:t>
            </a:r>
          </a:p>
          <a:p>
            <a:pPr lvl="1">
              <a:lnSpc>
                <a:spcPct val="90000"/>
              </a:lnSpc>
            </a:pPr>
            <a:r>
              <a:rPr lang="en-US" sz="4000" b="1">
                <a:solidFill>
                  <a:schemeClr val="bg1"/>
                </a:solidFill>
              </a:rPr>
              <a:t>Chancellor Francine Conway</a:t>
            </a:r>
            <a:endParaRPr lang="en-US" sz="4000" b="1">
              <a:solidFill>
                <a:schemeClr val="bg1"/>
              </a:solidFill>
              <a:cs typeface="Corbel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CDE98C-1C58-DD4B-887A-B92EA54FD5C4}"/>
              </a:ext>
            </a:extLst>
          </p:cNvPr>
          <p:cNvSpPr txBox="1">
            <a:spLocks/>
          </p:cNvSpPr>
          <p:nvPr/>
        </p:nvSpPr>
        <p:spPr>
          <a:xfrm>
            <a:off x="478718" y="1676572"/>
            <a:ext cx="4309380" cy="481163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Named Chancellor, Rutgers–New Brunswick in 2023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Served as Chancellor-Provost since 2021 and previously as Provost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Leads Rutgers flagship institution with more than 43,000 students and 12 degree-granting schools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Champions a comprehensive Academic Master Plan with four pillars of excellence: scholarly leadership, innovative research, student success, and community engagement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Internationally recognized child psychologist, Distinguished Professor, and former dean of Rutgers’ Graduate School of Applied and Professional Psychology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84180" y="6396774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472" y="6501529"/>
            <a:ext cx="849390" cy="251716"/>
          </a:xfrm>
          <a:prstGeom prst="rect">
            <a:avLst/>
          </a:prstGeom>
        </p:spPr>
      </p:pic>
      <p:sp>
        <p:nvSpPr>
          <p:cNvPr id="18" name="Slide Number Placeholder 5"/>
          <p:cNvSpPr txBox="1">
            <a:spLocks/>
          </p:cNvSpPr>
          <p:nvPr/>
        </p:nvSpPr>
        <p:spPr>
          <a:xfrm>
            <a:off x="11686900" y="6396774"/>
            <a:ext cx="503950" cy="4612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941438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052299-87EC-6245-B90C-A0DF1847B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145" y="0"/>
            <a:ext cx="721995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84180" y="6396774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7AC85BD-845D-3847-87D3-40FBE669183C}"/>
              </a:ext>
            </a:extLst>
          </p:cNvPr>
          <p:cNvSpPr txBox="1">
            <a:spLocks/>
          </p:cNvSpPr>
          <p:nvPr/>
        </p:nvSpPr>
        <p:spPr>
          <a:xfrm>
            <a:off x="490119" y="1706084"/>
            <a:ext cx="4326903" cy="480977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Inaugural Chancellor of Rutgers Biomedical and Health Sciences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Executive Vice President for Health Affairs at Rutgers University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Leads Rutgers Health, strengthening medical and other health professions education, research, and practice in New Jersey 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Expertise spans many areas of clinical epidemiology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Major research interest is in the field of </a:t>
            </a:r>
            <a:r>
              <a:rPr lang="en-US" sz="1800" dirty="0" err="1"/>
              <a:t>pharmacoepidemiology</a:t>
            </a:r>
            <a:endParaRPr lang="en-US" sz="1800" dirty="0"/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Nationally recognized leader in clinical research training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059B2FDF-8523-0A4C-8E50-77DE4142D8CE}"/>
              </a:ext>
            </a:extLst>
          </p:cNvPr>
          <p:cNvSpPr txBox="1">
            <a:spLocks/>
          </p:cNvSpPr>
          <p:nvPr/>
        </p:nvSpPr>
        <p:spPr>
          <a:xfrm>
            <a:off x="11686900" y="6437679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 dirty="0">
                <a:solidFill>
                  <a:schemeClr val="bg1"/>
                </a:solidFill>
                <a:cs typeface="Calibri"/>
              </a:rPr>
              <a:t>2</a:t>
            </a:r>
            <a:r>
              <a:rPr lang="en-US" sz="1200" dirty="0">
                <a:solidFill>
                  <a:schemeClr val="bg1"/>
                </a:solidFill>
                <a:cs typeface="Calibri"/>
              </a:rPr>
              <a:t>3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8D76B9-02B6-9743-8EC5-90CDCFD632B0}"/>
              </a:ext>
            </a:extLst>
          </p:cNvPr>
          <p:cNvSpPr/>
          <p:nvPr/>
        </p:nvSpPr>
        <p:spPr>
          <a:xfrm>
            <a:off x="0" y="277687"/>
            <a:ext cx="6076709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029BA36F-BA0E-CB4E-BDE8-465351EFD2D3}"/>
              </a:ext>
            </a:extLst>
          </p:cNvPr>
          <p:cNvSpPr txBox="1">
            <a:spLocks/>
          </p:cNvSpPr>
          <p:nvPr/>
        </p:nvSpPr>
        <p:spPr>
          <a:xfrm>
            <a:off x="1" y="369230"/>
            <a:ext cx="5849814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>
                <a:solidFill>
                  <a:schemeClr val="bg1"/>
                </a:solidFill>
              </a:rPr>
              <a:t>Leadership</a:t>
            </a:r>
          </a:p>
          <a:p>
            <a:pPr lvl="1">
              <a:lnSpc>
                <a:spcPct val="90000"/>
              </a:lnSpc>
            </a:pPr>
            <a:r>
              <a:rPr lang="en-US" sz="4000" b="1">
                <a:solidFill>
                  <a:schemeClr val="bg1"/>
                </a:solidFill>
              </a:rPr>
              <a:t>Chancellor Brian Strom</a:t>
            </a:r>
            <a:endParaRPr lang="en-US" sz="4000" b="1">
              <a:solidFill>
                <a:schemeClr val="bg1"/>
              </a:solidFill>
              <a:cs typeface="Corbe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472" y="6501529"/>
            <a:ext cx="849390" cy="2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61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&#10;&#10;Description automatically generated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407" y="-3670"/>
            <a:ext cx="6284906" cy="686061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73744" y="6407356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4DF5422-9B14-D84D-8C04-1CE6F212127C}"/>
              </a:ext>
            </a:extLst>
          </p:cNvPr>
          <p:cNvSpPr txBox="1">
            <a:spLocks/>
          </p:cNvSpPr>
          <p:nvPr/>
        </p:nvSpPr>
        <p:spPr>
          <a:xfrm>
            <a:off x="495383" y="1519940"/>
            <a:ext cx="4634178" cy="507292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905" indent="-255905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Named Chancellor, Rutgers–Newark in 2014; Distinguished Professor of Psychology</a:t>
            </a:r>
          </a:p>
          <a:p>
            <a:pPr marL="255905" indent="-255905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Leads strategic plan focused on access and affordability, publicly engaged scholarship, and the university’s role as an anchor institution</a:t>
            </a:r>
          </a:p>
          <a:p>
            <a:pPr marL="255905" indent="-255905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Recognized nationally and globally as an advocate for reemphasizing higher education’s public mission</a:t>
            </a:r>
          </a:p>
          <a:p>
            <a:pPr marL="255905" indent="-255905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Lectures and writes on universities rewarding public scholarship, sustainability, the status of women in the academy, and racial justice and diversity</a:t>
            </a:r>
          </a:p>
          <a:p>
            <a:pPr marL="255905" indent="-255905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Prominent social psychologist, fellow of the American Academy of Arts and Sciences, and member of the National Academies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19BCA8-3C67-ED48-9114-03524E0C5B5F}"/>
              </a:ext>
            </a:extLst>
          </p:cNvPr>
          <p:cNvSpPr/>
          <p:nvPr/>
        </p:nvSpPr>
        <p:spPr>
          <a:xfrm>
            <a:off x="0" y="277687"/>
            <a:ext cx="6460186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6939FA90-C751-A94E-AB6B-2FA0286A2111}"/>
              </a:ext>
            </a:extLst>
          </p:cNvPr>
          <p:cNvSpPr txBox="1">
            <a:spLocks/>
          </p:cNvSpPr>
          <p:nvPr/>
        </p:nvSpPr>
        <p:spPr>
          <a:xfrm>
            <a:off x="1" y="369230"/>
            <a:ext cx="6234544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>
                <a:solidFill>
                  <a:schemeClr val="bg1"/>
                </a:solidFill>
              </a:rPr>
              <a:t>Leadership</a:t>
            </a:r>
          </a:p>
          <a:p>
            <a:pPr lvl="1">
              <a:lnSpc>
                <a:spcPct val="90000"/>
              </a:lnSpc>
            </a:pPr>
            <a:r>
              <a:rPr lang="en-US" sz="4000" b="1">
                <a:solidFill>
                  <a:schemeClr val="bg1"/>
                </a:solidFill>
              </a:rPr>
              <a:t>Chancellor Nancy Cantor</a:t>
            </a:r>
            <a:endParaRPr lang="en-US" sz="4000" b="1">
              <a:solidFill>
                <a:schemeClr val="bg1"/>
              </a:solidFill>
              <a:cs typeface="Corbel"/>
            </a:endParaRPr>
          </a:p>
        </p:txBody>
      </p:sp>
      <p:sp>
        <p:nvSpPr>
          <p:cNvPr id="2" name="AutoShape 2" descr="ancy with HLLC student at donor dinnerr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CB3847B2-9A8D-294D-AE40-9DFC60C740CF}"/>
              </a:ext>
            </a:extLst>
          </p:cNvPr>
          <p:cNvSpPr txBox="1">
            <a:spLocks/>
          </p:cNvSpPr>
          <p:nvPr/>
        </p:nvSpPr>
        <p:spPr>
          <a:xfrm>
            <a:off x="11676462" y="6407356"/>
            <a:ext cx="376479" cy="461226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 dirty="0">
                <a:solidFill>
                  <a:schemeClr val="bg1"/>
                </a:solidFill>
                <a:cs typeface="Calibri"/>
              </a:rPr>
              <a:t>2</a:t>
            </a:r>
            <a:r>
              <a:rPr lang="en-US" sz="1200" dirty="0">
                <a:solidFill>
                  <a:schemeClr val="bg1"/>
                </a:solidFill>
                <a:cs typeface="Calibri"/>
              </a:rPr>
              <a:t>4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A460C-E36F-7242-A99E-84A8202D3592}"/>
              </a:ext>
            </a:extLst>
          </p:cNvPr>
          <p:cNvSpPr txBox="1"/>
          <p:nvPr/>
        </p:nvSpPr>
        <p:spPr>
          <a:xfrm>
            <a:off x="90456" y="6620256"/>
            <a:ext cx="17588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Presentation revised November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01EA32-34A0-4C00-001D-0725E3BBA6F9}"/>
              </a:ext>
            </a:extLst>
          </p:cNvPr>
          <p:cNvSpPr txBox="1"/>
          <p:nvPr/>
        </p:nvSpPr>
        <p:spPr>
          <a:xfrm>
            <a:off x="4724400" y="320040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036" y="6512111"/>
            <a:ext cx="849390" cy="2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09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suit, outdoor, tree&#10;&#10;Description automatically generated">
            <a:extLst>
              <a:ext uri="{FF2B5EF4-FFF2-40B4-BE49-F238E27FC236}">
                <a16:creationId xmlns:a16="http://schemas.microsoft.com/office/drawing/2014/main" id="{A0BC051D-51BD-4A52-9C76-767A18E3A8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240" y="3737"/>
            <a:ext cx="722376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84180" y="6396774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65640FC7-7448-A24E-ABA2-5AB4AC25CAA5}"/>
              </a:ext>
            </a:extLst>
          </p:cNvPr>
          <p:cNvSpPr txBox="1">
            <a:spLocks/>
          </p:cNvSpPr>
          <p:nvPr/>
        </p:nvSpPr>
        <p:spPr>
          <a:xfrm>
            <a:off x="11686900" y="6437679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 dirty="0">
                <a:solidFill>
                  <a:schemeClr val="bg1"/>
                </a:solidFill>
                <a:cs typeface="Calibri"/>
              </a:rPr>
              <a:t>2</a:t>
            </a:r>
            <a:r>
              <a:rPr lang="en-US" sz="1200" dirty="0">
                <a:solidFill>
                  <a:schemeClr val="bg1"/>
                </a:solidFill>
                <a:cs typeface="Calibri"/>
              </a:rPr>
              <a:t>5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BE9418-8E1D-DC44-B841-C5FF6C8EB7D0}"/>
              </a:ext>
            </a:extLst>
          </p:cNvPr>
          <p:cNvSpPr/>
          <p:nvPr/>
        </p:nvSpPr>
        <p:spPr>
          <a:xfrm>
            <a:off x="0" y="277687"/>
            <a:ext cx="5739788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2847E09-FBBD-2F47-B539-8BD2B0655D8A}"/>
              </a:ext>
            </a:extLst>
          </p:cNvPr>
          <p:cNvSpPr txBox="1">
            <a:spLocks/>
          </p:cNvSpPr>
          <p:nvPr/>
        </p:nvSpPr>
        <p:spPr>
          <a:xfrm>
            <a:off x="341831" y="1615003"/>
            <a:ext cx="4467289" cy="498561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9870" indent="-22987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800" dirty="0"/>
              <a:t>Named Chancellor, Rutgers–Camden in 2021</a:t>
            </a:r>
            <a:endParaRPr lang="en-US" dirty="0"/>
          </a:p>
          <a:p>
            <a:pPr marL="229870" indent="-22987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800" dirty="0"/>
              <a:t>Leads institutional commitment to serving as an anchor institution in Camden and throughout South Jersey and the Delaware Valley</a:t>
            </a:r>
          </a:p>
          <a:p>
            <a:pPr marL="229870" indent="-22987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800" dirty="0"/>
              <a:t>Responsible for 6,000 students in a wide variety of undergraduate and graduate programs</a:t>
            </a:r>
          </a:p>
          <a:p>
            <a:pPr marL="229870" indent="-22987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800" dirty="0"/>
              <a:t>Prominent scholar of Latin American literature and in the field of Afro-Hispanic studies</a:t>
            </a:r>
          </a:p>
          <a:p>
            <a:pPr marL="229870" indent="-22987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800" dirty="0"/>
              <a:t>Focus on strategic planning; civic engagement; research collaborations; and the Truth, Racial Healing and Transformation Center</a:t>
            </a:r>
          </a:p>
          <a:p>
            <a:pPr marL="0" indent="0">
              <a:buClr>
                <a:srgbClr val="FF0000"/>
              </a:buClr>
              <a:buNone/>
            </a:pPr>
            <a:endParaRPr lang="en-US" sz="1800" dirty="0"/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D943A1C6-2C05-754C-9B16-64F8BD034EAF}"/>
              </a:ext>
            </a:extLst>
          </p:cNvPr>
          <p:cNvSpPr txBox="1">
            <a:spLocks/>
          </p:cNvSpPr>
          <p:nvPr/>
        </p:nvSpPr>
        <p:spPr>
          <a:xfrm>
            <a:off x="-152399" y="369230"/>
            <a:ext cx="5892187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>
                <a:solidFill>
                  <a:schemeClr val="bg1"/>
                </a:solidFill>
              </a:rPr>
              <a:t>Leadership</a:t>
            </a:r>
          </a:p>
          <a:p>
            <a:pPr lvl="1">
              <a:lnSpc>
                <a:spcPct val="90000"/>
              </a:lnSpc>
            </a:pPr>
            <a:r>
              <a:rPr lang="en-US" sz="3900" b="1" spc="-50">
                <a:solidFill>
                  <a:schemeClr val="bg1"/>
                </a:solidFill>
              </a:rPr>
              <a:t>Chancellor Antonio Tillis </a:t>
            </a:r>
            <a:endParaRPr lang="en-US" sz="3900" b="1" spc="-50">
              <a:solidFill>
                <a:schemeClr val="bg1"/>
              </a:solidFill>
              <a:cs typeface="Corbe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472" y="6501529"/>
            <a:ext cx="849390" cy="2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04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7"/>
          <a:stretch/>
        </p:blipFill>
        <p:spPr>
          <a:xfrm>
            <a:off x="4" y="-58132"/>
            <a:ext cx="5377753" cy="734154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0FCDC7D-4314-DB4A-815F-B77EF8F94E3E}"/>
              </a:ext>
            </a:extLst>
          </p:cNvPr>
          <p:cNvSpPr txBox="1">
            <a:spLocks/>
          </p:cNvSpPr>
          <p:nvPr/>
        </p:nvSpPr>
        <p:spPr>
          <a:xfrm>
            <a:off x="5998592" y="1564223"/>
            <a:ext cx="2890966" cy="421028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Clr>
                <a:srgbClr val="D82042"/>
              </a:buClr>
              <a:buNone/>
            </a:pPr>
            <a:r>
              <a:rPr lang="en-US" sz="1800" b="1" dirty="0">
                <a:solidFill>
                  <a:schemeClr val="bg1"/>
                </a:solidFill>
              </a:rPr>
              <a:t>Rutgers Scarlet Knights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New Brunswick, Division I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24 sports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Big Ten Conference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Birthplace of college football, 1869</a:t>
            </a:r>
          </a:p>
          <a:p>
            <a:pPr>
              <a:buClr>
                <a:srgbClr val="D82042"/>
              </a:buClr>
              <a:buFont typeface="Wingdings" pitchFamily="2" charset="2"/>
              <a:buChar char="§"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spcAft>
                <a:spcPts val="600"/>
              </a:spcAft>
              <a:buClr>
                <a:srgbClr val="D82042"/>
              </a:buClr>
              <a:buNone/>
            </a:pPr>
            <a:r>
              <a:rPr lang="en-US" sz="1800" b="1" dirty="0">
                <a:solidFill>
                  <a:schemeClr val="bg1"/>
                </a:solidFill>
              </a:rPr>
              <a:t>Rutgers Scarlet Raiders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Newark, Division III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14 sports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New Jersey Athletic Conference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4D553EA-367E-A443-8220-D85C63B54DA9}"/>
              </a:ext>
            </a:extLst>
          </p:cNvPr>
          <p:cNvSpPr txBox="1">
            <a:spLocks/>
          </p:cNvSpPr>
          <p:nvPr/>
        </p:nvSpPr>
        <p:spPr>
          <a:xfrm>
            <a:off x="9120606" y="1564224"/>
            <a:ext cx="2631609" cy="374581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Clr>
                <a:srgbClr val="D82042"/>
              </a:buClr>
              <a:buNone/>
            </a:pPr>
            <a:r>
              <a:rPr lang="en-US" sz="1800" b="1">
                <a:solidFill>
                  <a:schemeClr val="bg1"/>
                </a:solidFill>
              </a:rPr>
              <a:t>Rutgers Scarlet Raptors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>
                <a:solidFill>
                  <a:schemeClr val="bg1"/>
                </a:solidFill>
              </a:rPr>
              <a:t>Camden, Division III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>
                <a:solidFill>
                  <a:schemeClr val="bg1"/>
                </a:solidFill>
              </a:rPr>
              <a:t>17 sports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>
                <a:solidFill>
                  <a:schemeClr val="bg1"/>
                </a:solidFill>
              </a:rPr>
              <a:t>New Jersey Athletic Conference</a:t>
            </a:r>
          </a:p>
          <a:p>
            <a:pPr>
              <a:buClr>
                <a:srgbClr val="D82042"/>
              </a:buClr>
              <a:buFont typeface="Wingdings" pitchFamily="2" charset="2"/>
              <a:buChar char="§"/>
            </a:pPr>
            <a:endParaRPr lang="en-US" sz="1800">
              <a:solidFill>
                <a:schemeClr val="bg1"/>
              </a:solidFill>
            </a:endParaRPr>
          </a:p>
          <a:p>
            <a:pPr marL="0" indent="0">
              <a:buClr>
                <a:srgbClr val="D82042"/>
              </a:buClr>
              <a:buNone/>
            </a:pPr>
            <a:r>
              <a:rPr lang="en-US" sz="1800" b="1">
                <a:solidFill>
                  <a:schemeClr val="bg1"/>
                </a:solidFill>
              </a:rPr>
              <a:t>More Ways to Play and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None/>
            </a:pPr>
            <a:r>
              <a:rPr lang="en-US" sz="1800" b="1">
                <a:solidFill>
                  <a:schemeClr val="bg1"/>
                </a:solidFill>
              </a:rPr>
              <a:t>Compete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>
                <a:solidFill>
                  <a:schemeClr val="bg1"/>
                </a:solidFill>
              </a:rPr>
              <a:t>Sports Clubs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>
                <a:solidFill>
                  <a:schemeClr val="bg1"/>
                </a:solidFill>
              </a:rPr>
              <a:t>Intramurals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>
                <a:solidFill>
                  <a:schemeClr val="bg1"/>
                </a:solidFill>
              </a:rPr>
              <a:t>Recreation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369B6DCD-FB4B-504A-BC75-144E97910432}"/>
              </a:ext>
            </a:extLst>
          </p:cNvPr>
          <p:cNvSpPr txBox="1">
            <a:spLocks/>
          </p:cNvSpPr>
          <p:nvPr/>
        </p:nvSpPr>
        <p:spPr>
          <a:xfrm>
            <a:off x="11686900" y="6437679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 dirty="0">
                <a:solidFill>
                  <a:schemeClr val="bg1"/>
                </a:solidFill>
                <a:cs typeface="Calibri"/>
              </a:rPr>
              <a:t>2</a:t>
            </a:r>
            <a:r>
              <a:rPr lang="en-US" sz="1200" dirty="0">
                <a:solidFill>
                  <a:schemeClr val="bg1"/>
                </a:solidFill>
                <a:cs typeface="Calibri"/>
              </a:rPr>
              <a:t>6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1BCFC2-A0F8-844C-98E8-21430CD53073}"/>
              </a:ext>
            </a:extLst>
          </p:cNvPr>
          <p:cNvSpPr txBox="1"/>
          <p:nvPr/>
        </p:nvSpPr>
        <p:spPr>
          <a:xfrm>
            <a:off x="-34290" y="6650894"/>
            <a:ext cx="12362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Revised September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105B96-C7D6-8435-4DEE-9B3189D968EE}"/>
              </a:ext>
            </a:extLst>
          </p:cNvPr>
          <p:cNvSpPr/>
          <p:nvPr/>
        </p:nvSpPr>
        <p:spPr>
          <a:xfrm>
            <a:off x="5" y="303924"/>
            <a:ext cx="3067286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C1A7466-BA3A-9242-9A23-6D059BF6C99F}"/>
              </a:ext>
            </a:extLst>
          </p:cNvPr>
          <p:cNvSpPr txBox="1">
            <a:spLocks/>
          </p:cNvSpPr>
          <p:nvPr/>
        </p:nvSpPr>
        <p:spPr>
          <a:xfrm>
            <a:off x="459359" y="361183"/>
            <a:ext cx="2353289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FFFF"/>
                </a:solidFill>
                <a:latin typeface="Corbel"/>
                <a:cs typeface="Corbel"/>
              </a:rPr>
              <a:t>Athletics</a:t>
            </a:r>
            <a:endParaRPr lang="en-US" sz="400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16135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5CD470-5F72-DE08-168F-E0BD9A41E1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78" y="8130"/>
            <a:ext cx="5755500" cy="685799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0FCDC7D-4314-DB4A-815F-B77EF8F94E3E}"/>
              </a:ext>
            </a:extLst>
          </p:cNvPr>
          <p:cNvSpPr txBox="1">
            <a:spLocks/>
          </p:cNvSpPr>
          <p:nvPr/>
        </p:nvSpPr>
        <p:spPr>
          <a:xfrm>
            <a:off x="5998592" y="1564223"/>
            <a:ext cx="2720236" cy="421028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Clr>
                <a:srgbClr val="D82042"/>
              </a:buClr>
              <a:buNone/>
            </a:pPr>
            <a:r>
              <a:rPr lang="en-US" sz="1800" b="1" dirty="0">
                <a:solidFill>
                  <a:schemeClr val="bg1"/>
                </a:solidFill>
              </a:rPr>
              <a:t>Universitywide Resources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For Faculty, Students, and Staff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Research Guides and Assistance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Teaching Support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Student Success Initiatives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Top Databases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Online Clinical Tools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Digitized Collections</a:t>
            </a:r>
          </a:p>
          <a:p>
            <a:pPr marL="0" indent="0">
              <a:buClr>
                <a:srgbClr val="D82042"/>
              </a:buClr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4D553EA-367E-A443-8220-D85C63B54DA9}"/>
              </a:ext>
            </a:extLst>
          </p:cNvPr>
          <p:cNvSpPr txBox="1">
            <a:spLocks/>
          </p:cNvSpPr>
          <p:nvPr/>
        </p:nvSpPr>
        <p:spPr>
          <a:xfrm>
            <a:off x="9120606" y="1564224"/>
            <a:ext cx="2844971" cy="374581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Clr>
                <a:srgbClr val="D82042"/>
              </a:buClr>
              <a:buNone/>
            </a:pPr>
            <a:r>
              <a:rPr lang="en-US" sz="1800" b="1" dirty="0">
                <a:solidFill>
                  <a:schemeClr val="bg1"/>
                </a:solidFill>
              </a:rPr>
              <a:t>Top Facilities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Locations Universitywide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Special Collections and University Archives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Specialty Libraries</a:t>
            </a:r>
          </a:p>
          <a:p>
            <a:pPr marL="655955" lvl="1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Law</a:t>
            </a:r>
          </a:p>
          <a:p>
            <a:pPr marL="655955" lvl="1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Science and Medicine</a:t>
            </a:r>
          </a:p>
          <a:p>
            <a:pPr marL="655955" lvl="1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Art</a:t>
            </a:r>
          </a:p>
          <a:p>
            <a:pPr marL="655955" lvl="1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Math and Physics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Institute of Jazz Studies</a:t>
            </a:r>
          </a:p>
          <a:p>
            <a:pPr marL="255905" indent="-255905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Collaborative Spaces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369B6DCD-FB4B-504A-BC75-144E97910432}"/>
              </a:ext>
            </a:extLst>
          </p:cNvPr>
          <p:cNvSpPr txBox="1">
            <a:spLocks/>
          </p:cNvSpPr>
          <p:nvPr/>
        </p:nvSpPr>
        <p:spPr>
          <a:xfrm>
            <a:off x="11686900" y="6437679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 dirty="0">
                <a:solidFill>
                  <a:schemeClr val="bg1"/>
                </a:solidFill>
                <a:cs typeface="Calibri"/>
              </a:rPr>
              <a:t>2</a:t>
            </a:r>
            <a:r>
              <a:rPr lang="en-US" sz="1200" dirty="0">
                <a:solidFill>
                  <a:schemeClr val="bg1"/>
                </a:solidFill>
                <a:cs typeface="Calibri"/>
              </a:rPr>
              <a:t>7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1BCFC2-A0F8-844C-98E8-21430CD53073}"/>
              </a:ext>
            </a:extLst>
          </p:cNvPr>
          <p:cNvSpPr txBox="1"/>
          <p:nvPr/>
        </p:nvSpPr>
        <p:spPr>
          <a:xfrm>
            <a:off x="-34290" y="6650894"/>
            <a:ext cx="12362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Revised September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105B96-C7D6-8435-4DEE-9B3189D968EE}"/>
              </a:ext>
            </a:extLst>
          </p:cNvPr>
          <p:cNvSpPr/>
          <p:nvPr/>
        </p:nvSpPr>
        <p:spPr>
          <a:xfrm>
            <a:off x="5" y="303924"/>
            <a:ext cx="6622864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C1A7466-BA3A-9242-9A23-6D059BF6C99F}"/>
              </a:ext>
            </a:extLst>
          </p:cNvPr>
          <p:cNvSpPr txBox="1">
            <a:spLocks/>
          </p:cNvSpPr>
          <p:nvPr/>
        </p:nvSpPr>
        <p:spPr>
          <a:xfrm>
            <a:off x="261258" y="361183"/>
            <a:ext cx="6466114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Rutgers University Libraries</a:t>
            </a:r>
            <a:endParaRPr lang="en-US" sz="4000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451989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R18StudentFarm2665_Adjus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666" y="0"/>
            <a:ext cx="12227331" cy="68671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84180" y="6396774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78D9D0-AAFB-B040-BD01-CA1052558A06}"/>
              </a:ext>
            </a:extLst>
          </p:cNvPr>
          <p:cNvSpPr/>
          <p:nvPr/>
        </p:nvSpPr>
        <p:spPr>
          <a:xfrm>
            <a:off x="-25395" y="303924"/>
            <a:ext cx="5868360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70139CDC-0D79-4D4B-9FB0-A8A0AA4FA94A}"/>
              </a:ext>
            </a:extLst>
          </p:cNvPr>
          <p:cNvSpPr txBox="1">
            <a:spLocks/>
          </p:cNvSpPr>
          <p:nvPr/>
        </p:nvSpPr>
        <p:spPr>
          <a:xfrm>
            <a:off x="459358" y="361183"/>
            <a:ext cx="5073341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FFFF"/>
                </a:solidFill>
                <a:latin typeface="Corbel"/>
                <a:cs typeface="Corbel"/>
              </a:rPr>
              <a:t>Outreach &amp; Extension</a:t>
            </a:r>
            <a:endParaRPr lang="en-US" sz="4000">
              <a:latin typeface="Corbel"/>
              <a:cs typeface="Corbel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6B67F8E-1571-3142-A931-48BD5D444D8F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 dirty="0">
                <a:solidFill>
                  <a:schemeClr val="bg1"/>
                </a:solidFill>
                <a:cs typeface="Calibri"/>
              </a:rPr>
              <a:t>2</a:t>
            </a:r>
            <a:r>
              <a:rPr lang="en-US" sz="1200" dirty="0">
                <a:solidFill>
                  <a:schemeClr val="bg1"/>
                </a:solidFill>
                <a:cs typeface="Calibri"/>
              </a:rPr>
              <a:t>8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0E2298-2C0E-8B4E-9448-4C6744EEF71E}"/>
              </a:ext>
            </a:extLst>
          </p:cNvPr>
          <p:cNvSpPr txBox="1">
            <a:spLocks/>
          </p:cNvSpPr>
          <p:nvPr/>
        </p:nvSpPr>
        <p:spPr>
          <a:xfrm>
            <a:off x="495384" y="1597794"/>
            <a:ext cx="4219739" cy="495628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b="1" dirty="0">
                <a:solidFill>
                  <a:schemeClr val="bg1"/>
                </a:solidFill>
              </a:rPr>
              <a:t>Became New Jersey’s land-grant institution in 1864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b="1" dirty="0">
                <a:solidFill>
                  <a:schemeClr val="bg1"/>
                </a:solidFill>
              </a:rPr>
              <a:t>New Jersey Agricultural Experiment Station provides a diverse range of research and educational programs through its cooperative extension specialists, helping to fulfill Rutgers–New Brunswick’s land-grant role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b="1" dirty="0">
                <a:solidFill>
                  <a:schemeClr val="bg1"/>
                </a:solidFill>
              </a:rPr>
              <a:t>Serves residents in urban, suburban, and rural communities in all 21 New Jersey counties 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b="1" dirty="0">
                <a:solidFill>
                  <a:schemeClr val="bg1"/>
                </a:solidFill>
              </a:rPr>
              <a:t>Continuing education programs serve more than 113,200 lifelong learners  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annually between ages 4 and 100+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142A6-97A6-704C-BA9E-63B54626EA7C}"/>
              </a:ext>
            </a:extLst>
          </p:cNvPr>
          <p:cNvSpPr txBox="1"/>
          <p:nvPr/>
        </p:nvSpPr>
        <p:spPr>
          <a:xfrm>
            <a:off x="90455" y="6620256"/>
            <a:ext cx="191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Revised September 2023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472" y="6501529"/>
            <a:ext cx="849390" cy="2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79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F5F4196-373E-2543-AB16-49EEF6F11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6056"/>
            <a:ext cx="12191997" cy="68579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84182" y="6396774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472" y="6501529"/>
            <a:ext cx="849390" cy="2517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84180" y="6396774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5AAAB6-EBF7-B447-AB3C-E74A6E3924EB}"/>
              </a:ext>
            </a:extLst>
          </p:cNvPr>
          <p:cNvSpPr/>
          <p:nvPr/>
        </p:nvSpPr>
        <p:spPr>
          <a:xfrm>
            <a:off x="3" y="303924"/>
            <a:ext cx="4734043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99C42341-15A9-1248-A95E-36FF20D748F9}"/>
              </a:ext>
            </a:extLst>
          </p:cNvPr>
          <p:cNvSpPr txBox="1">
            <a:spLocks/>
          </p:cNvSpPr>
          <p:nvPr/>
        </p:nvSpPr>
        <p:spPr>
          <a:xfrm>
            <a:off x="459358" y="361183"/>
            <a:ext cx="4031960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FFFF"/>
                </a:solidFill>
                <a:latin typeface="Corbel"/>
                <a:cs typeface="Corbel"/>
              </a:rPr>
              <a:t>Rutgers’ Mission</a:t>
            </a:r>
            <a:endParaRPr lang="en-US" sz="4000">
              <a:latin typeface="Corbel"/>
              <a:cs typeface="Corbe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2A8A1E-2087-4544-BA71-7A669D36516D}"/>
              </a:ext>
            </a:extLst>
          </p:cNvPr>
          <p:cNvSpPr txBox="1"/>
          <p:nvPr/>
        </p:nvSpPr>
        <p:spPr>
          <a:xfrm>
            <a:off x="459358" y="1489729"/>
            <a:ext cx="3958387" cy="49859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</a:rPr>
              <a:t>Rutgers’ threefold mission focuses on</a:t>
            </a:r>
          </a:p>
          <a:p>
            <a:pPr marL="255905" indent="-255905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Providing for the educational needs of New Jersey through our undergraduate, graduate, and continuing education programs</a:t>
            </a:r>
          </a:p>
          <a:p>
            <a:pPr marL="255905" indent="-255905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Conducting cutting-edge research that contributes to the health, environmental, social, and cultural well-being of the state, nation, and world, as well as strengthening the economy and supporting businesses and industries</a:t>
            </a:r>
          </a:p>
          <a:p>
            <a:pPr marL="255905" indent="-255905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Performing public service in response to the needs of the people of the state and their local, county, and state governments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95E1B414-45B0-0847-8BBD-861986B60E1D}"/>
              </a:ext>
            </a:extLst>
          </p:cNvPr>
          <p:cNvSpPr txBox="1">
            <a:spLocks/>
          </p:cNvSpPr>
          <p:nvPr/>
        </p:nvSpPr>
        <p:spPr>
          <a:xfrm>
            <a:off x="11712152" y="6420627"/>
            <a:ext cx="351227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 dirty="0">
                <a:solidFill>
                  <a:schemeClr val="bg1"/>
                </a:solidFill>
                <a:cs typeface="Calibri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474" y="6501529"/>
            <a:ext cx="849390" cy="251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229362-4B2F-244D-8D2A-79B7E7FF52A1}"/>
              </a:ext>
            </a:extLst>
          </p:cNvPr>
          <p:cNvSpPr txBox="1"/>
          <p:nvPr/>
        </p:nvSpPr>
        <p:spPr>
          <a:xfrm>
            <a:off x="90456" y="6620256"/>
            <a:ext cx="12362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Revised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2967033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8CC9BBE-811C-EF4F-976A-A30C5F4480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036" y="0"/>
            <a:ext cx="4206240" cy="2779614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52D0F1C-74BE-1142-B93C-0FBE36C82101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 dirty="0">
                <a:solidFill>
                  <a:schemeClr val="bg1"/>
                </a:solidFill>
                <a:cs typeface="Calibri"/>
              </a:rPr>
              <a:t>2</a:t>
            </a:r>
            <a:r>
              <a:rPr lang="en-US" sz="1200" dirty="0">
                <a:solidFill>
                  <a:schemeClr val="bg1"/>
                </a:solidFill>
                <a:cs typeface="Calibri"/>
              </a:rPr>
              <a:t>9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2142468-D0B0-2548-9E5C-E17CDB6F0AD3}"/>
              </a:ext>
            </a:extLst>
          </p:cNvPr>
          <p:cNvSpPr txBox="1">
            <a:spLocks/>
          </p:cNvSpPr>
          <p:nvPr/>
        </p:nvSpPr>
        <p:spPr>
          <a:xfrm>
            <a:off x="503962" y="4160761"/>
            <a:ext cx="5422276" cy="22714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A historic university–chartered in 1766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Among leading research universities, acclaimed for the excellence and achievements of our people and for contributions to society in the pursuit of education, research, and health care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Serves New Jersey, the nation, and the world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None/>
            </a:pPr>
            <a:endParaRPr lang="en-US" sz="1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2F4D16-6BA8-4F48-9B06-3E6BBA0B461C}"/>
              </a:ext>
            </a:extLst>
          </p:cNvPr>
          <p:cNvSpPr txBox="1">
            <a:spLocks/>
          </p:cNvSpPr>
          <p:nvPr/>
        </p:nvSpPr>
        <p:spPr>
          <a:xfrm>
            <a:off x="6319024" y="4160761"/>
            <a:ext cx="5174637" cy="19357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Public research university offering extensive opportunities with smaller communities for individualized enrichment </a:t>
            </a:r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Focused on real-world applications of academics and translational research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Preparing tomorrow’s leaders through exceptional education and experiential learning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48F336-D458-944A-8282-44ED904A695F}"/>
              </a:ext>
            </a:extLst>
          </p:cNvPr>
          <p:cNvSpPr/>
          <p:nvPr/>
        </p:nvSpPr>
        <p:spPr>
          <a:xfrm>
            <a:off x="3" y="2779613"/>
            <a:ext cx="4045201" cy="851093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8987E4CA-F87B-A240-8019-EEBB6E46BD7D}"/>
              </a:ext>
            </a:extLst>
          </p:cNvPr>
          <p:cNvSpPr txBox="1">
            <a:spLocks/>
          </p:cNvSpPr>
          <p:nvPr/>
        </p:nvSpPr>
        <p:spPr>
          <a:xfrm>
            <a:off x="459358" y="2877671"/>
            <a:ext cx="3487609" cy="109731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FFFF"/>
                </a:solidFill>
                <a:latin typeface="Corbel"/>
                <a:cs typeface="Corbel"/>
              </a:rPr>
              <a:t>Points of Pride</a:t>
            </a:r>
            <a:endParaRPr lang="en-US" sz="4000">
              <a:latin typeface="Corbel"/>
              <a:cs typeface="Corbe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5844" y="11150"/>
            <a:ext cx="4306156" cy="27684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5205" y="0"/>
            <a:ext cx="4206698" cy="277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14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27C2DB8-E38F-3F47-B57A-7DDF2B3EA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12814"/>
            <a:ext cx="12191996" cy="685799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84180" y="6396774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959357-493C-254E-8229-142672518FC2}"/>
              </a:ext>
            </a:extLst>
          </p:cNvPr>
          <p:cNvSpPr/>
          <p:nvPr/>
        </p:nvSpPr>
        <p:spPr>
          <a:xfrm>
            <a:off x="5" y="303924"/>
            <a:ext cx="4577186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342D5F53-C815-6D4D-A279-D0FC92E6B1C2}"/>
              </a:ext>
            </a:extLst>
          </p:cNvPr>
          <p:cNvSpPr txBox="1">
            <a:spLocks/>
          </p:cNvSpPr>
          <p:nvPr/>
        </p:nvSpPr>
        <p:spPr>
          <a:xfrm>
            <a:off x="459358" y="361183"/>
            <a:ext cx="3823275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FFFF"/>
                </a:solidFill>
                <a:latin typeface="Corbel"/>
                <a:cs typeface="Corbel"/>
              </a:rPr>
              <a:t>By the Numbers</a:t>
            </a:r>
            <a:endParaRPr lang="en-US" sz="4000">
              <a:latin typeface="Corbel"/>
              <a:cs typeface="Corbe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FA3C306-95AA-F449-A4B3-D8D9E7CF98D9}"/>
              </a:ext>
            </a:extLst>
          </p:cNvPr>
          <p:cNvSpPr/>
          <p:nvPr/>
        </p:nvSpPr>
        <p:spPr>
          <a:xfrm>
            <a:off x="994529" y="1550562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B2F00-F1EB-B44B-BC4D-D47C88A71893}"/>
              </a:ext>
            </a:extLst>
          </p:cNvPr>
          <p:cNvSpPr txBox="1"/>
          <p:nvPr/>
        </p:nvSpPr>
        <p:spPr>
          <a:xfrm>
            <a:off x="994528" y="2172178"/>
            <a:ext cx="215494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ECC734"/>
                </a:solidFill>
                <a:cs typeface="Corbel"/>
              </a:rPr>
              <a:t>67,600+</a:t>
            </a:r>
          </a:p>
          <a:p>
            <a:pPr algn="ctr"/>
            <a:r>
              <a:rPr lang="en-US" sz="2000">
                <a:solidFill>
                  <a:schemeClr val="bg1">
                    <a:lumMod val="75000"/>
                  </a:schemeClr>
                </a:solidFill>
                <a:cs typeface="Corbel"/>
              </a:rPr>
              <a:t>students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B31588E-0C34-9746-86FC-BF2B33C71773}"/>
              </a:ext>
            </a:extLst>
          </p:cNvPr>
          <p:cNvSpPr/>
          <p:nvPr/>
        </p:nvSpPr>
        <p:spPr>
          <a:xfrm>
            <a:off x="3678333" y="1550562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928965-21EA-1D4F-9FAB-8C286B296F9F}"/>
              </a:ext>
            </a:extLst>
          </p:cNvPr>
          <p:cNvSpPr txBox="1"/>
          <p:nvPr/>
        </p:nvSpPr>
        <p:spPr>
          <a:xfrm>
            <a:off x="3678332" y="1966315"/>
            <a:ext cx="2154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CC734"/>
                </a:solidFill>
                <a:cs typeface="Corbel"/>
              </a:rPr>
              <a:t>82%</a:t>
            </a:r>
          </a:p>
          <a:p>
            <a:pPr algn="ctr"/>
            <a:r>
              <a:rPr lang="en-US" sz="2000">
                <a:solidFill>
                  <a:srgbClr val="ECC734"/>
                </a:solidFill>
                <a:cs typeface="Corbel"/>
              </a:rPr>
              <a:t>in-state</a:t>
            </a:r>
          </a:p>
          <a:p>
            <a:pPr algn="ctr"/>
            <a:r>
              <a:rPr lang="en-US" sz="2000">
                <a:solidFill>
                  <a:srgbClr val="ECC734"/>
                </a:solidFill>
                <a:cs typeface="Corbel"/>
              </a:rPr>
              <a:t>residents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CAB57E-F485-CE49-A5EC-F206EA6D53B8}"/>
              </a:ext>
            </a:extLst>
          </p:cNvPr>
          <p:cNvSpPr/>
          <p:nvPr/>
        </p:nvSpPr>
        <p:spPr>
          <a:xfrm>
            <a:off x="6362137" y="1550562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E2C63-1AC9-4B41-8D85-97DBAEEB684C}"/>
              </a:ext>
            </a:extLst>
          </p:cNvPr>
          <p:cNvSpPr txBox="1"/>
          <p:nvPr/>
        </p:nvSpPr>
        <p:spPr>
          <a:xfrm>
            <a:off x="6362136" y="1883926"/>
            <a:ext cx="2154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CC734"/>
                </a:solidFill>
                <a:latin typeface="Corbel"/>
                <a:cs typeface="Corbel"/>
              </a:rPr>
              <a:t>29</a:t>
            </a:r>
          </a:p>
          <a:p>
            <a:pPr algn="ctr"/>
            <a:r>
              <a:rPr lang="en-US" sz="2000">
                <a:solidFill>
                  <a:srgbClr val="ECC734"/>
                </a:solidFill>
              </a:rPr>
              <a:t>schools and colleges</a:t>
            </a:r>
            <a:endParaRPr lang="en-US" sz="2000">
              <a:solidFill>
                <a:srgbClr val="ECC734"/>
              </a:solidFill>
              <a:latin typeface="Corbel"/>
              <a:cs typeface="Corbe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2AAF577-F8CA-3E49-870C-CCF628D1D596}"/>
              </a:ext>
            </a:extLst>
          </p:cNvPr>
          <p:cNvSpPr/>
          <p:nvPr/>
        </p:nvSpPr>
        <p:spPr>
          <a:xfrm>
            <a:off x="9045942" y="1550562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D5B9FA-459E-F343-A04D-DC1F571134C1}"/>
              </a:ext>
            </a:extLst>
          </p:cNvPr>
          <p:cNvSpPr txBox="1"/>
          <p:nvPr/>
        </p:nvSpPr>
        <p:spPr>
          <a:xfrm>
            <a:off x="9045941" y="1883926"/>
            <a:ext cx="2154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CC734"/>
                </a:solidFill>
                <a:cs typeface="Corbel"/>
              </a:rPr>
              <a:t>150+</a:t>
            </a:r>
          </a:p>
          <a:p>
            <a:pPr algn="ctr"/>
            <a:r>
              <a:rPr lang="en-US" sz="2000">
                <a:solidFill>
                  <a:srgbClr val="ECC734"/>
                </a:solidFill>
              </a:rPr>
              <a:t>undergrad</a:t>
            </a:r>
          </a:p>
          <a:p>
            <a:pPr algn="ctr"/>
            <a:r>
              <a:rPr lang="en-US" sz="2000">
                <a:solidFill>
                  <a:srgbClr val="ECC734"/>
                </a:solidFill>
              </a:rPr>
              <a:t>majors</a:t>
            </a:r>
            <a:endParaRPr lang="en-US" sz="2000">
              <a:solidFill>
                <a:srgbClr val="ECC734"/>
              </a:solidFill>
              <a:cs typeface="Corbe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A6B628-79AE-F348-927A-EE041C2FD2C9}"/>
              </a:ext>
            </a:extLst>
          </p:cNvPr>
          <p:cNvSpPr/>
          <p:nvPr/>
        </p:nvSpPr>
        <p:spPr>
          <a:xfrm>
            <a:off x="994529" y="4032660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EEE455-01B8-6143-85BD-501B4C497D1B}"/>
              </a:ext>
            </a:extLst>
          </p:cNvPr>
          <p:cNvSpPr txBox="1"/>
          <p:nvPr/>
        </p:nvSpPr>
        <p:spPr>
          <a:xfrm>
            <a:off x="994528" y="4484539"/>
            <a:ext cx="2154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CC734"/>
                </a:solidFill>
              </a:rPr>
              <a:t>19,000+</a:t>
            </a:r>
            <a:endParaRPr lang="en-US" sz="4000" b="1">
              <a:solidFill>
                <a:srgbClr val="ECC734"/>
              </a:solidFill>
              <a:cs typeface="Corbel"/>
            </a:endParaRPr>
          </a:p>
          <a:p>
            <a:pPr algn="ctr"/>
            <a:r>
              <a:rPr lang="en-US" sz="2000">
                <a:solidFill>
                  <a:srgbClr val="ECC734"/>
                </a:solidFill>
              </a:rPr>
              <a:t>degrees awarded annually</a:t>
            </a:r>
            <a:endParaRPr lang="en-US" sz="2000">
              <a:solidFill>
                <a:srgbClr val="ECC734"/>
              </a:solidFill>
              <a:cs typeface="Corbe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C9DF4F-1C70-F34B-8DE7-7B8575C47215}"/>
              </a:ext>
            </a:extLst>
          </p:cNvPr>
          <p:cNvSpPr/>
          <p:nvPr/>
        </p:nvSpPr>
        <p:spPr>
          <a:xfrm>
            <a:off x="3678333" y="4032660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D7EC69-DF7D-0749-ACCB-AEC8C1262D66}"/>
              </a:ext>
            </a:extLst>
          </p:cNvPr>
          <p:cNvSpPr txBox="1"/>
          <p:nvPr/>
        </p:nvSpPr>
        <p:spPr>
          <a:xfrm>
            <a:off x="3643606" y="4592380"/>
            <a:ext cx="2254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CC734"/>
                </a:solidFill>
                <a:cs typeface="Corbel"/>
              </a:rPr>
              <a:t>585,000+</a:t>
            </a:r>
          </a:p>
          <a:p>
            <a:pPr algn="ctr"/>
            <a:r>
              <a:rPr lang="en-US" sz="2000">
                <a:solidFill>
                  <a:srgbClr val="ECC734"/>
                </a:solidFill>
              </a:rPr>
              <a:t>alumni</a:t>
            </a:r>
            <a:endParaRPr lang="en-US" sz="2000">
              <a:solidFill>
                <a:srgbClr val="ECC734"/>
              </a:solidFill>
              <a:cs typeface="Corbe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745CD0F-88B3-5F47-B6FC-88547B772E25}"/>
              </a:ext>
            </a:extLst>
          </p:cNvPr>
          <p:cNvSpPr/>
          <p:nvPr/>
        </p:nvSpPr>
        <p:spPr>
          <a:xfrm>
            <a:off x="6362137" y="4032660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AAD525-A291-4F4E-9290-2E87FD95C59C}"/>
              </a:ext>
            </a:extLst>
          </p:cNvPr>
          <p:cNvSpPr txBox="1"/>
          <p:nvPr/>
        </p:nvSpPr>
        <p:spPr>
          <a:xfrm>
            <a:off x="6391923" y="4580805"/>
            <a:ext cx="2125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CC734"/>
                </a:solidFill>
                <a:latin typeface="Corbel"/>
                <a:cs typeface="Corbel"/>
              </a:rPr>
              <a:t>22,100+</a:t>
            </a:r>
          </a:p>
          <a:p>
            <a:pPr algn="ctr"/>
            <a:r>
              <a:rPr lang="en-US" sz="2000">
                <a:solidFill>
                  <a:srgbClr val="ECC734"/>
                </a:solidFill>
              </a:rPr>
              <a:t>faculty and staff</a:t>
            </a:r>
            <a:endParaRPr lang="en-US" sz="2000">
              <a:solidFill>
                <a:srgbClr val="ECC734"/>
              </a:solidFill>
              <a:latin typeface="Corbel"/>
              <a:cs typeface="Corbe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354A076-8F27-1642-8875-C236097E22C8}"/>
              </a:ext>
            </a:extLst>
          </p:cNvPr>
          <p:cNvSpPr/>
          <p:nvPr/>
        </p:nvSpPr>
        <p:spPr>
          <a:xfrm>
            <a:off x="9045942" y="4025935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8642DB-1357-5043-9971-23DB155E530F}"/>
              </a:ext>
            </a:extLst>
          </p:cNvPr>
          <p:cNvSpPr txBox="1"/>
          <p:nvPr/>
        </p:nvSpPr>
        <p:spPr>
          <a:xfrm>
            <a:off x="9069092" y="4544426"/>
            <a:ext cx="2131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CC734"/>
                </a:solidFill>
                <a:cs typeface="Corbel"/>
              </a:rPr>
              <a:t>400+</a:t>
            </a:r>
          </a:p>
          <a:p>
            <a:pPr algn="ctr"/>
            <a:r>
              <a:rPr lang="en-US" sz="2000">
                <a:solidFill>
                  <a:srgbClr val="ECC734"/>
                </a:solidFill>
              </a:rPr>
              <a:t>grad programs</a:t>
            </a:r>
            <a:endParaRPr lang="en-US" sz="2000">
              <a:solidFill>
                <a:srgbClr val="ECC734"/>
              </a:solidFill>
              <a:cs typeface="Corbel"/>
            </a:endParaRPr>
          </a:p>
        </p:txBody>
      </p:sp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86835984-1428-D148-9A0F-93A9226A9133}"/>
              </a:ext>
            </a:extLst>
          </p:cNvPr>
          <p:cNvSpPr txBox="1">
            <a:spLocks/>
          </p:cNvSpPr>
          <p:nvPr/>
        </p:nvSpPr>
        <p:spPr>
          <a:xfrm>
            <a:off x="11686900" y="6437679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cs typeface="Calibri"/>
              </a:rPr>
              <a:t>30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072701-20B5-5D48-8D44-D01141110AA5}"/>
              </a:ext>
            </a:extLst>
          </p:cNvPr>
          <p:cNvSpPr txBox="1"/>
          <p:nvPr/>
        </p:nvSpPr>
        <p:spPr>
          <a:xfrm>
            <a:off x="90455" y="6620256"/>
            <a:ext cx="38788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Revised September 2023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472" y="6501529"/>
            <a:ext cx="849390" cy="2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84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D76376-DCFF-B14F-AD19-015356F36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" y="0"/>
            <a:ext cx="721995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712657-AAE5-0F4D-942A-B23CFE1A5563}"/>
              </a:ext>
            </a:extLst>
          </p:cNvPr>
          <p:cNvSpPr/>
          <p:nvPr/>
        </p:nvSpPr>
        <p:spPr>
          <a:xfrm>
            <a:off x="5" y="303924"/>
            <a:ext cx="3267630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B9C6727E-058A-3048-A31A-A2B8DF59A618}"/>
              </a:ext>
            </a:extLst>
          </p:cNvPr>
          <p:cNvSpPr txBox="1">
            <a:spLocks/>
          </p:cNvSpPr>
          <p:nvPr/>
        </p:nvSpPr>
        <p:spPr>
          <a:xfrm>
            <a:off x="459359" y="361183"/>
            <a:ext cx="2593124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FFFF"/>
                </a:solidFill>
                <a:latin typeface="Corbel"/>
                <a:cs typeface="Corbel"/>
              </a:rPr>
              <a:t>Fast Facts</a:t>
            </a:r>
            <a:endParaRPr lang="en-US" sz="4000">
              <a:latin typeface="Corbel"/>
              <a:cs typeface="Corbe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CE97023-9173-984C-BF1D-30C90D6A7DA7}"/>
              </a:ext>
            </a:extLst>
          </p:cNvPr>
          <p:cNvSpPr txBox="1">
            <a:spLocks/>
          </p:cNvSpPr>
          <p:nvPr/>
        </p:nvSpPr>
        <p:spPr>
          <a:xfrm>
            <a:off x="7560297" y="1366787"/>
            <a:ext cx="4081806" cy="431252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Eighth-oldest university in America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Locations based in New Brunswick, Newark, and Camden, New Jersey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Public state university, providing an excellent value in higher education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Focused on education, clinical care, innovation, and community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Internationally recognized with world-class awards and honors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Diverse student population, from </a:t>
            </a:r>
            <a:br>
              <a:rPr lang="en-US" sz="1800" dirty="0"/>
            </a:br>
            <a:r>
              <a:rPr lang="en-US" sz="1800" dirty="0"/>
              <a:t>50 states and 120+ countries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BCD0A15-68B1-9041-AC31-77517C441F33}"/>
              </a:ext>
            </a:extLst>
          </p:cNvPr>
          <p:cNvSpPr txBox="1">
            <a:spLocks/>
          </p:cNvSpPr>
          <p:nvPr/>
        </p:nvSpPr>
        <p:spPr>
          <a:xfrm>
            <a:off x="11686900" y="6420627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 dirty="0">
                <a:solidFill>
                  <a:schemeClr val="bg1"/>
                </a:solidFill>
                <a:cs typeface="Calibri"/>
              </a:rPr>
              <a:t>3</a:t>
            </a:r>
            <a:r>
              <a:rPr lang="en-US" sz="1200" dirty="0">
                <a:solidFill>
                  <a:schemeClr val="bg1"/>
                </a:solidFill>
                <a:cs typeface="Calibri"/>
              </a:rPr>
              <a:t>1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8B3DC8-8AA7-0C4E-9A32-3F92346A303F}"/>
              </a:ext>
            </a:extLst>
          </p:cNvPr>
          <p:cNvSpPr txBox="1"/>
          <p:nvPr/>
        </p:nvSpPr>
        <p:spPr>
          <a:xfrm>
            <a:off x="90456" y="6620256"/>
            <a:ext cx="12362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Revised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661355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687" y="6012472"/>
            <a:ext cx="2643672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buClr>
                <a:srgbClr val="D82042"/>
              </a:buClr>
            </a:pPr>
            <a:r>
              <a:rPr lang="en-US" sz="800" dirty="0"/>
              <a:t>Presentation revised September 2023</a:t>
            </a:r>
          </a:p>
          <a:p>
            <a:pPr>
              <a:spcBef>
                <a:spcPts val="0"/>
              </a:spcBef>
              <a:buClr>
                <a:srgbClr val="D82042"/>
              </a:buClr>
            </a:pPr>
            <a:r>
              <a:rPr lang="en-US" sz="800" dirty="0"/>
              <a:t>Department of University Communications and Marketing</a:t>
            </a:r>
          </a:p>
          <a:p>
            <a:pPr>
              <a:spcBef>
                <a:spcPts val="0"/>
              </a:spcBef>
              <a:buClr>
                <a:srgbClr val="D82042"/>
              </a:buClr>
            </a:pPr>
            <a:r>
              <a:rPr lang="en-US" sz="800" dirty="0"/>
              <a:t>© 2023, Rutgers, The State University of New Jersey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77" y="2476498"/>
            <a:ext cx="6428245" cy="190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65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8AB73-2BEF-8944-A686-20467A834891}"/>
              </a:ext>
            </a:extLst>
          </p:cNvPr>
          <p:cNvSpPr txBox="1"/>
          <p:nvPr/>
        </p:nvSpPr>
        <p:spPr>
          <a:xfrm>
            <a:off x="787652" y="5202103"/>
            <a:ext cx="499098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000" dirty="0"/>
              <a:t>This Is Rutgers </a:t>
            </a:r>
            <a:endParaRPr lang="en-US" sz="6000" b="1" dirty="0">
              <a:solidFill>
                <a:srgbClr val="D8204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1C3D4F-6E8F-1E47-8F2C-B8C3C8B8A0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" y="0"/>
            <a:ext cx="12191217" cy="52050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A20846-7CA3-4BB9-4BBB-EF26F9AB6D0F}"/>
              </a:ext>
            </a:extLst>
          </p:cNvPr>
          <p:cNvSpPr txBox="1"/>
          <p:nvPr/>
        </p:nvSpPr>
        <p:spPr>
          <a:xfrm>
            <a:off x="853440" y="6444226"/>
            <a:ext cx="10072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</a:rPr>
              <a:t>COMMITTED TO ACCESS AND ACADEMIC EXCELLENCE, BUILDING A BELOVED COMMUNITY, AND SERVING THE COMMON GOOD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8503" y="5408299"/>
            <a:ext cx="2370370" cy="70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96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A21D9-BDC1-6B46-B9D9-668958AE4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3FC8A6-C0B9-1044-9CA8-E2D7402546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3" b="-1"/>
          <a:stretch/>
        </p:blipFill>
        <p:spPr>
          <a:xfrm>
            <a:off x="0" y="0"/>
            <a:ext cx="12191999" cy="52050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F23B19-27FD-0AA2-E0D4-513C8355B629}"/>
              </a:ext>
            </a:extLst>
          </p:cNvPr>
          <p:cNvSpPr txBox="1"/>
          <p:nvPr/>
        </p:nvSpPr>
        <p:spPr>
          <a:xfrm>
            <a:off x="853440" y="5272736"/>
            <a:ext cx="501073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000" dirty="0"/>
              <a:t>This Is Rutgers </a:t>
            </a:r>
            <a:endParaRPr lang="en-US" sz="6000" b="1" dirty="0">
              <a:solidFill>
                <a:srgbClr val="D8204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1FA8E8-00FF-5D1C-8750-80DBDFB7F5F3}"/>
              </a:ext>
            </a:extLst>
          </p:cNvPr>
          <p:cNvSpPr txBox="1"/>
          <p:nvPr/>
        </p:nvSpPr>
        <p:spPr>
          <a:xfrm>
            <a:off x="853440" y="6444226"/>
            <a:ext cx="10072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effectLst/>
              </a:rPr>
              <a:t>COMMITTED TO ACCESS AND ACADEMIC EXCELLENCE, BUILDING A BELOVED COMMUNITY, AND SERVING THE COMMON GOOD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753" y="5418735"/>
            <a:ext cx="2396922" cy="72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57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A21D9-BDC1-6B46-B9D9-668958AE4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26BCE2-5537-5B4C-A25F-224F75E4C0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4"/>
          <a:stretch/>
        </p:blipFill>
        <p:spPr>
          <a:xfrm>
            <a:off x="0" y="0"/>
            <a:ext cx="12192000" cy="52050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284E37-9492-0D32-40FE-7136646702AF}"/>
              </a:ext>
            </a:extLst>
          </p:cNvPr>
          <p:cNvSpPr txBox="1"/>
          <p:nvPr/>
        </p:nvSpPr>
        <p:spPr>
          <a:xfrm>
            <a:off x="778598" y="5272736"/>
            <a:ext cx="5196014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000" dirty="0"/>
              <a:t>This Is Rutgers</a:t>
            </a:r>
            <a:endParaRPr lang="en-US" sz="6000" b="1" dirty="0">
              <a:solidFill>
                <a:srgbClr val="D8204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5A8679-F711-5D1B-71F4-71F05569E8AE}"/>
              </a:ext>
            </a:extLst>
          </p:cNvPr>
          <p:cNvSpPr txBox="1"/>
          <p:nvPr/>
        </p:nvSpPr>
        <p:spPr>
          <a:xfrm>
            <a:off x="853440" y="6444226"/>
            <a:ext cx="10072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effectLst/>
              </a:rPr>
              <a:t>COMMITTED TO ACCESS AND ACADEMIC EXCELLENCE, BUILDING A BELOVED COMMUNITY, AND SERVING THE COMMON GOOD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9975" y="5477223"/>
            <a:ext cx="2340866" cy="69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38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A21D9-BDC1-6B46-B9D9-668958AE4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26BCE2-5537-5B4C-A25F-224F75E4C0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2050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C3D45B-57D9-01BE-2B3C-DB1969A526C6}"/>
              </a:ext>
            </a:extLst>
          </p:cNvPr>
          <p:cNvSpPr txBox="1"/>
          <p:nvPr/>
        </p:nvSpPr>
        <p:spPr>
          <a:xfrm>
            <a:off x="853439" y="5272736"/>
            <a:ext cx="7457641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000" dirty="0"/>
              <a:t>This Is Rutgers Health </a:t>
            </a:r>
            <a:endParaRPr lang="en-US" sz="6000" b="1" dirty="0">
              <a:solidFill>
                <a:srgbClr val="D8204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87C3CB-FFC8-EBAC-8312-E0FBF71C6D0C}"/>
              </a:ext>
            </a:extLst>
          </p:cNvPr>
          <p:cNvSpPr txBox="1"/>
          <p:nvPr/>
        </p:nvSpPr>
        <p:spPr>
          <a:xfrm>
            <a:off x="853440" y="6444226"/>
            <a:ext cx="10072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effectLst/>
              </a:rPr>
              <a:t>COMMITTED TO ACCESS AND ACADEMIC EXCELLENCE, BUILDING A BELOVED COMMUNITY, AND SERVING THE COMMON GOOD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5491" y="5338794"/>
            <a:ext cx="2336432" cy="69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39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B9E9B7-65ED-7B4E-A212-2AD64D3B0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" y="0"/>
            <a:ext cx="12190392" cy="39047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A5FF2-6999-C641-A989-6192941396FB}"/>
              </a:ext>
            </a:extLst>
          </p:cNvPr>
          <p:cNvSpPr txBox="1">
            <a:spLocks/>
          </p:cNvSpPr>
          <p:nvPr/>
        </p:nvSpPr>
        <p:spPr>
          <a:xfrm>
            <a:off x="503962" y="4398553"/>
            <a:ext cx="9735507" cy="211545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b="1" dirty="0">
                <a:ea typeface="+mn-lt"/>
                <a:cs typeface="+mn-lt"/>
              </a:rPr>
              <a:t>Academic Excellence: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600" dirty="0">
                <a:ea typeface="+mn-lt"/>
                <a:cs typeface="+mn-lt"/>
              </a:rPr>
              <a:t>Committed to inclusive access for all students with an aspiration to be the national model for outstanding academic programs, social mobility, and educational equity</a:t>
            </a:r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b="1" dirty="0">
                <a:ea typeface="+mn-lt"/>
                <a:cs typeface="+mn-lt"/>
              </a:rPr>
              <a:t>Beloved Community: </a:t>
            </a:r>
            <a:r>
              <a:rPr lang="en-US" sz="1600" dirty="0">
                <a:ea typeface="+mn-lt"/>
                <a:cs typeface="+mn-lt"/>
              </a:rPr>
              <a:t>Building a culture of mutual respect and collaboration, enabling active citizenship, instilling a commitment to community through service, and providing meaningful engagement </a:t>
            </a:r>
            <a:r>
              <a:rPr lang="en-US" sz="1600" dirty="0" err="1">
                <a:ea typeface="+mn-lt"/>
                <a:cs typeface="+mn-lt"/>
              </a:rPr>
              <a:t>postgraduation</a:t>
            </a:r>
            <a:endParaRPr lang="en-US" dirty="0"/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b="1" dirty="0"/>
              <a:t>Common Good:</a:t>
            </a:r>
            <a:r>
              <a:rPr lang="en-US" sz="1800" dirty="0"/>
              <a:t> C</a:t>
            </a:r>
            <a:r>
              <a:rPr lang="en-US" sz="1600" dirty="0"/>
              <a:t>reating, sharing, and applying knowledge to improving the lives of the people of New Jersey, the nation, and the world by collaborating with local and global partners to address societal challenges 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A74B0B-8BA3-2D4C-B3AE-9F54BC81EC8E}"/>
              </a:ext>
            </a:extLst>
          </p:cNvPr>
          <p:cNvSpPr/>
          <p:nvPr/>
        </p:nvSpPr>
        <p:spPr>
          <a:xfrm>
            <a:off x="3" y="3537778"/>
            <a:ext cx="3356384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75BF44E6-6094-3547-9D19-7537D60B13B1}"/>
              </a:ext>
            </a:extLst>
          </p:cNvPr>
          <p:cNvSpPr txBox="1">
            <a:spLocks/>
          </p:cNvSpPr>
          <p:nvPr/>
        </p:nvSpPr>
        <p:spPr>
          <a:xfrm>
            <a:off x="459358" y="3595037"/>
            <a:ext cx="2677051" cy="661885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FFFF"/>
                </a:solidFill>
                <a:latin typeface="Corbel"/>
                <a:cs typeface="Corbel"/>
              </a:rPr>
              <a:t>Our Values</a:t>
            </a:r>
            <a:endParaRPr lang="en-US" sz="4000">
              <a:latin typeface="Corbel"/>
              <a:cs typeface="Corbel"/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1261E1A0-4D96-0641-8BB8-7FDCD03FB6C2}"/>
              </a:ext>
            </a:extLst>
          </p:cNvPr>
          <p:cNvSpPr txBox="1">
            <a:spLocks/>
          </p:cNvSpPr>
          <p:nvPr/>
        </p:nvSpPr>
        <p:spPr>
          <a:xfrm>
            <a:off x="11686900" y="6428578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>
                <a:solidFill>
                  <a:schemeClr val="bg1"/>
                </a:solidFill>
                <a:cs typeface="Calibri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0655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6717174-9155-8A4B-A3A4-BCE4C77C21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6" cy="209160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9132CF9-82A9-8D4C-84A6-E1B374FD6D91}"/>
              </a:ext>
            </a:extLst>
          </p:cNvPr>
          <p:cNvSpPr/>
          <p:nvPr/>
        </p:nvSpPr>
        <p:spPr>
          <a:xfrm>
            <a:off x="2" y="1689847"/>
            <a:ext cx="4086224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Title 10">
            <a:extLst>
              <a:ext uri="{FF2B5EF4-FFF2-40B4-BE49-F238E27FC236}">
                <a16:creationId xmlns:a16="http://schemas.microsoft.com/office/drawing/2014/main" id="{E1614653-ACA3-5C4E-A97C-67A1EC7B5466}"/>
              </a:ext>
            </a:extLst>
          </p:cNvPr>
          <p:cNvSpPr txBox="1">
            <a:spLocks/>
          </p:cNvSpPr>
          <p:nvPr/>
        </p:nvSpPr>
        <p:spPr>
          <a:xfrm>
            <a:off x="459358" y="1739721"/>
            <a:ext cx="3326830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FFFF"/>
                </a:solidFill>
                <a:latin typeface="Corbel"/>
                <a:cs typeface="Corbel"/>
              </a:rPr>
              <a:t>Our Structure</a:t>
            </a:r>
            <a:endParaRPr lang="en-US" sz="4000">
              <a:latin typeface="Corbel"/>
              <a:cs typeface="Corbe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1B3364-5904-E148-9EE5-5BD450587F0A}"/>
              </a:ext>
            </a:extLst>
          </p:cNvPr>
          <p:cNvSpPr txBox="1"/>
          <p:nvPr/>
        </p:nvSpPr>
        <p:spPr>
          <a:xfrm>
            <a:off x="6795460" y="3012002"/>
            <a:ext cx="3427576" cy="34086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/>
              <a:t>Central Administration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Academic Affairs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Ethics and Compliance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External Affairs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Finance and Administration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General Counsel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Information Technology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Institutional Planning and Operations</a:t>
            </a:r>
          </a:p>
          <a:p>
            <a:pPr algn="ctr">
              <a:lnSpc>
                <a:spcPts val="2120"/>
              </a:lnSpc>
            </a:pPr>
            <a:r>
              <a:rPr lang="en-US" sz="1600" dirty="0"/>
              <a:t>Research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Rutgers University Foundation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University Human Resources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University Secretary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5C4C6-09D7-464C-921A-5CEF96F766EC}"/>
              </a:ext>
            </a:extLst>
          </p:cNvPr>
          <p:cNvSpPr txBox="1"/>
          <p:nvPr/>
        </p:nvSpPr>
        <p:spPr>
          <a:xfrm>
            <a:off x="2534194" y="3122437"/>
            <a:ext cx="3412003" cy="20441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/>
              <a:t>University Divisions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Rutgers University–Camden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Rutgers University–Newark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Rutgers University–New Brunswick</a:t>
            </a:r>
          </a:p>
          <a:p>
            <a:pPr algn="ctr">
              <a:spcBef>
                <a:spcPts val="60"/>
              </a:spcBef>
              <a:spcAft>
                <a:spcPts val="600"/>
              </a:spcAft>
            </a:pPr>
            <a:r>
              <a:rPr lang="en-US" sz="1600" dirty="0"/>
              <a:t>Rutgers Health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4FEDEE-D251-5348-A0ED-9A129FFCAC4D}"/>
              </a:ext>
            </a:extLst>
          </p:cNvPr>
          <p:cNvSpPr txBox="1"/>
          <p:nvPr/>
        </p:nvSpPr>
        <p:spPr>
          <a:xfrm>
            <a:off x="8562177" y="3122437"/>
            <a:ext cx="272412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F17CCF-F66D-F040-8AF4-1BA3FC938B9C}"/>
              </a:ext>
            </a:extLst>
          </p:cNvPr>
          <p:cNvSpPr txBox="1"/>
          <p:nvPr/>
        </p:nvSpPr>
        <p:spPr>
          <a:xfrm>
            <a:off x="4511768" y="2534887"/>
            <a:ext cx="3845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D82042"/>
                </a:solidFill>
              </a:rPr>
              <a:t>OFFICE OF THE PRESIDENT</a:t>
            </a: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4F08B9CD-7E4A-7446-A335-96DB451C8F0D}"/>
              </a:ext>
            </a:extLst>
          </p:cNvPr>
          <p:cNvSpPr txBox="1">
            <a:spLocks/>
          </p:cNvSpPr>
          <p:nvPr/>
        </p:nvSpPr>
        <p:spPr>
          <a:xfrm>
            <a:off x="11686900" y="6420627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>
                <a:solidFill>
                  <a:schemeClr val="bg1"/>
                </a:solidFill>
                <a:cs typeface="Calibri"/>
              </a:rPr>
              <a:t>4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005A8F-0A88-254C-BF0B-63CAB6E89276}"/>
              </a:ext>
            </a:extLst>
          </p:cNvPr>
          <p:cNvCxnSpPr>
            <a:cxnSpLocks/>
          </p:cNvCxnSpPr>
          <p:nvPr/>
        </p:nvCxnSpPr>
        <p:spPr>
          <a:xfrm>
            <a:off x="6362849" y="3107722"/>
            <a:ext cx="15959" cy="3286843"/>
          </a:xfrm>
          <a:prstGeom prst="line">
            <a:avLst/>
          </a:prstGeom>
          <a:ln w="12700">
            <a:solidFill>
              <a:srgbClr val="D820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C66E628-56A0-A750-09CD-90A219AF30E2}"/>
              </a:ext>
            </a:extLst>
          </p:cNvPr>
          <p:cNvSpPr txBox="1"/>
          <p:nvPr/>
        </p:nvSpPr>
        <p:spPr>
          <a:xfrm>
            <a:off x="5402326" y="3428648"/>
            <a:ext cx="2743199" cy="4571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25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76C793-7090-4C48-956D-9184F8216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4567"/>
            <a:ext cx="12191994" cy="71573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84180" y="6396774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4EB6B10-FD6D-DA4F-BD25-E8D7C0EF325A}"/>
              </a:ext>
            </a:extLst>
          </p:cNvPr>
          <p:cNvSpPr txBox="1">
            <a:spLocks/>
          </p:cNvSpPr>
          <p:nvPr/>
        </p:nvSpPr>
        <p:spPr>
          <a:xfrm>
            <a:off x="11686900" y="6424247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200">
                <a:solidFill>
                  <a:schemeClr val="bg1"/>
                </a:solidFill>
                <a:cs typeface="Calibri"/>
              </a:rPr>
              <a:t>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3DB27F-5D04-B347-9E62-01EE06F9E3E6}"/>
              </a:ext>
            </a:extLst>
          </p:cNvPr>
          <p:cNvSpPr/>
          <p:nvPr/>
        </p:nvSpPr>
        <p:spPr>
          <a:xfrm>
            <a:off x="4" y="303924"/>
            <a:ext cx="3378816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220BA553-D4DD-7B49-9F20-564C110650C2}"/>
              </a:ext>
            </a:extLst>
          </p:cNvPr>
          <p:cNvSpPr txBox="1">
            <a:spLocks/>
          </p:cNvSpPr>
          <p:nvPr/>
        </p:nvSpPr>
        <p:spPr>
          <a:xfrm>
            <a:off x="459358" y="361183"/>
            <a:ext cx="2607933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FFFF"/>
                </a:solidFill>
                <a:latin typeface="Corbel"/>
                <a:cs typeface="Corbel"/>
              </a:rPr>
              <a:t>Education</a:t>
            </a:r>
            <a:endParaRPr lang="en-US" sz="4000">
              <a:latin typeface="Corbel"/>
              <a:cs typeface="Corbe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EB0A4E-DCE4-344C-8340-545BF2D5CE3A}"/>
              </a:ext>
            </a:extLst>
          </p:cNvPr>
          <p:cNvSpPr txBox="1"/>
          <p:nvPr/>
        </p:nvSpPr>
        <p:spPr>
          <a:xfrm>
            <a:off x="459358" y="1492087"/>
            <a:ext cx="3958387" cy="4591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55905" indent="-255905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Teaching over 67,600 students from across New Jersey, the United States, and the world</a:t>
            </a:r>
            <a:endParaRPr lang="en-US" dirty="0"/>
          </a:p>
          <a:p>
            <a:pPr marL="255905" indent="-255905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29 schools and colleges</a:t>
            </a:r>
          </a:p>
          <a:p>
            <a:pPr marL="255905" indent="-255905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150+ undergraduate majors and  400+ graduate programs</a:t>
            </a:r>
          </a:p>
          <a:p>
            <a:pPr marL="255905" indent="-255905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7,000+ continuing education programs</a:t>
            </a:r>
          </a:p>
          <a:p>
            <a:pPr marL="255905" indent="-255905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25,000+ classes taught annually </a:t>
            </a:r>
          </a:p>
          <a:p>
            <a:pPr marL="255905" indent="-255905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Ages 4 to 100+ taking courses as lifelong learners</a:t>
            </a:r>
          </a:p>
          <a:p>
            <a:pPr marL="255905" indent="-255905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19,000+ degrees granted to Rutgers students each year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BA4DC-2030-D646-A58B-90147C3FDA06}"/>
              </a:ext>
            </a:extLst>
          </p:cNvPr>
          <p:cNvSpPr txBox="1"/>
          <p:nvPr/>
        </p:nvSpPr>
        <p:spPr>
          <a:xfrm>
            <a:off x="90456" y="6602443"/>
            <a:ext cx="12362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Revised September 2023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472" y="6501529"/>
            <a:ext cx="849390" cy="2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1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4112" y="0"/>
            <a:ext cx="7377888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84180" y="6396774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78D9D0-AAFB-B040-BD01-CA1052558A06}"/>
              </a:ext>
            </a:extLst>
          </p:cNvPr>
          <p:cNvSpPr/>
          <p:nvPr/>
        </p:nvSpPr>
        <p:spPr>
          <a:xfrm>
            <a:off x="-25395" y="303924"/>
            <a:ext cx="3400191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70139CDC-0D79-4D4B-9FB0-A8A0AA4FA94A}"/>
              </a:ext>
            </a:extLst>
          </p:cNvPr>
          <p:cNvSpPr txBox="1">
            <a:spLocks/>
          </p:cNvSpPr>
          <p:nvPr/>
        </p:nvSpPr>
        <p:spPr>
          <a:xfrm>
            <a:off x="459358" y="361183"/>
            <a:ext cx="2246135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Rankings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6B67F8E-1571-3142-A931-48BD5D444D8F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cs typeface="Calibri"/>
              </a:rPr>
              <a:t>6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0E2298-2C0E-8B4E-9448-4C6744EEF71E}"/>
              </a:ext>
            </a:extLst>
          </p:cNvPr>
          <p:cNvSpPr txBox="1">
            <a:spLocks/>
          </p:cNvSpPr>
          <p:nvPr/>
        </p:nvSpPr>
        <p:spPr>
          <a:xfrm>
            <a:off x="495385" y="1597794"/>
            <a:ext cx="4132034" cy="495628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None/>
            </a:pPr>
            <a:r>
              <a:rPr lang="en-US" sz="1800" dirty="0">
                <a:solidFill>
                  <a:schemeClr val="bg1"/>
                </a:solidFill>
              </a:rPr>
              <a:t>U.</a:t>
            </a:r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142A6-97A6-704C-BA9E-63B54626EA7C}"/>
              </a:ext>
            </a:extLst>
          </p:cNvPr>
          <p:cNvSpPr txBox="1"/>
          <p:nvPr/>
        </p:nvSpPr>
        <p:spPr>
          <a:xfrm>
            <a:off x="90455" y="6620256"/>
            <a:ext cx="191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Revised September 2023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472" y="6501529"/>
            <a:ext cx="849390" cy="2517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86" y="1222218"/>
            <a:ext cx="3741636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U.S. News &amp; World Report</a:t>
            </a:r>
          </a:p>
          <a:p>
            <a:endParaRPr lang="en-US" i="1" dirty="0"/>
          </a:p>
          <a:p>
            <a:r>
              <a:rPr lang="en-US" i="1" dirty="0"/>
              <a:t>Rutgers continues to be a top-ranked national public university.</a:t>
            </a:r>
          </a:p>
          <a:p>
            <a:endParaRPr lang="en-US" sz="1600" dirty="0"/>
          </a:p>
          <a:p>
            <a:r>
              <a:rPr lang="en-US" sz="1600" b="1" dirty="0"/>
              <a:t>Top 50 Public Universities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Rutgers–New Brunswick #15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Rutgers–Newark #40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Rutgers–Camden #49</a:t>
            </a:r>
          </a:p>
          <a:p>
            <a:endParaRPr lang="en-US" sz="1600" dirty="0"/>
          </a:p>
          <a:p>
            <a:r>
              <a:rPr lang="en-US" i="1" dirty="0"/>
              <a:t>For the first time in the 40-year history of the rankings, all three Rutgers locations rank as top national universities. </a:t>
            </a:r>
          </a:p>
          <a:p>
            <a:endParaRPr lang="en-US" sz="1600" dirty="0"/>
          </a:p>
          <a:p>
            <a:r>
              <a:rPr lang="en-US" sz="1600" b="1" dirty="0"/>
              <a:t>Top 100 National Universities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Rutgers–New Brunswick #40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Rutgers–Newark #82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Rutgers–Camden #98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009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women working on a machine&#10;&#10;Description automatically generated">
            <a:extLst>
              <a:ext uri="{FF2B5EF4-FFF2-40B4-BE49-F238E27FC236}">
                <a16:creationId xmlns:a16="http://schemas.microsoft.com/office/drawing/2014/main" id="{5254DEED-16B2-EE4E-9C4A-612165282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64" y="1617"/>
            <a:ext cx="7567844" cy="68740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0C6EBA-B558-824E-B7EE-2ED18C150906}"/>
              </a:ext>
            </a:extLst>
          </p:cNvPr>
          <p:cNvSpPr/>
          <p:nvPr/>
        </p:nvSpPr>
        <p:spPr>
          <a:xfrm>
            <a:off x="6" y="303924"/>
            <a:ext cx="3530272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2F76A495-77F9-E041-BDED-989E2AC379D1}"/>
              </a:ext>
            </a:extLst>
          </p:cNvPr>
          <p:cNvSpPr txBox="1">
            <a:spLocks/>
          </p:cNvSpPr>
          <p:nvPr/>
        </p:nvSpPr>
        <p:spPr>
          <a:xfrm>
            <a:off x="459359" y="361183"/>
            <a:ext cx="2827852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FFFF"/>
                </a:solidFill>
                <a:latin typeface="Corbel"/>
                <a:cs typeface="Corbel"/>
              </a:rPr>
              <a:t>Innovation</a:t>
            </a:r>
            <a:endParaRPr lang="en-US" sz="4000">
              <a:latin typeface="Corbel"/>
              <a:cs typeface="Corbe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E0FFA8-9B63-E547-BC22-BF3921624A95}"/>
              </a:ext>
            </a:extLst>
          </p:cNvPr>
          <p:cNvSpPr txBox="1">
            <a:spLocks/>
          </p:cNvSpPr>
          <p:nvPr/>
        </p:nvSpPr>
        <p:spPr>
          <a:xfrm>
            <a:off x="7756941" y="1107440"/>
            <a:ext cx="3995030" cy="504397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/>
              <a:t>Research with impact on people and communities around the world</a:t>
            </a:r>
            <a:endParaRPr lang="en-US"/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/>
              <a:t>New Jersey’s most extensive and diversified network of research laboratories</a:t>
            </a:r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/>
              <a:t>$673 million in R&amp;D expenditures </a:t>
            </a:r>
            <a:br>
              <a:rPr lang="en-US" sz="1800"/>
            </a:br>
            <a:r>
              <a:rPr lang="en-US" sz="1800"/>
              <a:t>(FY 2021)</a:t>
            </a:r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/>
              <a:t>$929.1 million in sponsored programs and research grants (FY 2023)</a:t>
            </a:r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/>
              <a:t>1,267 active patents (FY 2023)</a:t>
            </a:r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/>
              <a:t>Annual research and development expenditures exceed those of all other New Jersey colleges and universities 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15AACDB-C9B9-824C-8AE2-6CE733DEB3F0}"/>
              </a:ext>
            </a:extLst>
          </p:cNvPr>
          <p:cNvSpPr txBox="1">
            <a:spLocks/>
          </p:cNvSpPr>
          <p:nvPr/>
        </p:nvSpPr>
        <p:spPr>
          <a:xfrm>
            <a:off x="11686900" y="6420627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cs typeface="Calibri"/>
              </a:rPr>
              <a:t>7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491932-AB27-CD42-B9E3-24F49524254D}"/>
              </a:ext>
            </a:extLst>
          </p:cNvPr>
          <p:cNvSpPr txBox="1"/>
          <p:nvPr/>
        </p:nvSpPr>
        <p:spPr>
          <a:xfrm>
            <a:off x="90456" y="6620256"/>
            <a:ext cx="12362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Revised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89335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25D458-9482-A942-A278-17830E3BD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145" y="0"/>
            <a:ext cx="721995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/>
        </p:nvSpPr>
        <p:spPr>
          <a:xfrm>
            <a:off x="10584180" y="6396774"/>
            <a:ext cx="1607818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1F4C9A-D0B0-B44A-A9AD-A237FCD0BABC}"/>
              </a:ext>
            </a:extLst>
          </p:cNvPr>
          <p:cNvSpPr/>
          <p:nvPr/>
        </p:nvSpPr>
        <p:spPr>
          <a:xfrm>
            <a:off x="5" y="303924"/>
            <a:ext cx="3669170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BA3097BA-2258-B04F-8AE1-FAFFA0E91E56}"/>
              </a:ext>
            </a:extLst>
          </p:cNvPr>
          <p:cNvSpPr txBox="1">
            <a:spLocks/>
          </p:cNvSpPr>
          <p:nvPr/>
        </p:nvSpPr>
        <p:spPr>
          <a:xfrm>
            <a:off x="459359" y="361183"/>
            <a:ext cx="2827852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FFFF"/>
                </a:solidFill>
                <a:latin typeface="Corbel"/>
                <a:cs typeface="Corbel"/>
              </a:rPr>
              <a:t>Community</a:t>
            </a:r>
            <a:endParaRPr lang="en-US" sz="4000">
              <a:latin typeface="Corbel"/>
              <a:cs typeface="Corbe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F3C9F5-881D-2E46-A496-866F36F32ED6}"/>
              </a:ext>
            </a:extLst>
          </p:cNvPr>
          <p:cNvSpPr txBox="1">
            <a:spLocks/>
          </p:cNvSpPr>
          <p:nvPr/>
        </p:nvSpPr>
        <p:spPr>
          <a:xfrm>
            <a:off x="495383" y="1477818"/>
            <a:ext cx="4330617" cy="463665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Collaborating with our host communities</a:t>
            </a:r>
            <a:endParaRPr lang="en-US" dirty="0"/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Outreach in all 21 New Jersey counties</a:t>
            </a:r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rgbClr val="333333"/>
                </a:solidFill>
                <a:latin typeface="Corbel"/>
                <a:cs typeface="Segoe UI"/>
              </a:rPr>
              <a:t>Working to protect vulnerable environmental and urban areas with innovative sustainability measures</a:t>
            </a:r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rgbClr val="333333"/>
                </a:solidFill>
                <a:latin typeface="Corbel"/>
                <a:cs typeface="Segoe UI"/>
              </a:rPr>
              <a:t>Hundreds of student volunteer hours: clinical care, legal assistance, tax preparation, neighborhood engagement</a:t>
            </a:r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latin typeface="Corbel"/>
                <a:cs typeface="Segoe UI"/>
              </a:rPr>
              <a:t>Crisis</a:t>
            </a:r>
            <a:r>
              <a:rPr lang="en-US" sz="1800" dirty="0"/>
              <a:t> hotlines: caregivers, K–12 school employees, mothers, poison control, police officers, suicide prevention, veterans </a:t>
            </a:r>
            <a:endParaRPr lang="en-US" dirty="0"/>
          </a:p>
          <a:p>
            <a:pPr marL="255905" indent="-255905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Innovative partnerships with K–12 districts and county colleges statewide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38680D4D-596A-0947-9D12-52AF1F93F353}"/>
              </a:ext>
            </a:extLst>
          </p:cNvPr>
          <p:cNvSpPr txBox="1">
            <a:spLocks/>
          </p:cNvSpPr>
          <p:nvPr/>
        </p:nvSpPr>
        <p:spPr>
          <a:xfrm>
            <a:off x="11686900" y="6424251"/>
            <a:ext cx="376479" cy="39364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cs typeface="Calibri"/>
              </a:rPr>
              <a:t>8</a:t>
            </a:r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472" y="6501529"/>
            <a:ext cx="849390" cy="2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80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e2727f3-1866-46a2-bfec-29821adb93a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83A10E719B844087086539EA1CED5D" ma:contentTypeVersion="14" ma:contentTypeDescription="Create a new document." ma:contentTypeScope="" ma:versionID="1cfbbc0ef7e99730e274ad598df9cc3b">
  <xsd:schema xmlns:xsd="http://www.w3.org/2001/XMLSchema" xmlns:xs="http://www.w3.org/2001/XMLSchema" xmlns:p="http://schemas.microsoft.com/office/2006/metadata/properties" xmlns:ns3="5e2727f3-1866-46a2-bfec-29821adb93ac" xmlns:ns4="bb954c19-f1e3-4d14-8be0-73684091bb81" targetNamespace="http://schemas.microsoft.com/office/2006/metadata/properties" ma:root="true" ma:fieldsID="b574a942c7d8cf661e6357d8f8db37b4" ns3:_="" ns4:_="">
    <xsd:import namespace="5e2727f3-1866-46a2-bfec-29821adb93ac"/>
    <xsd:import namespace="bb954c19-f1e3-4d14-8be0-73684091bb8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2727f3-1866-46a2-bfec-29821adb93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954c19-f1e3-4d14-8be0-73684091bb8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4EBF72-05B3-4092-B058-100DE54983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FFF01E-6DF4-4530-B663-FF4BD91444A6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5e2727f3-1866-46a2-bfec-29821adb93ac"/>
    <ds:schemaRef ds:uri="http://purl.org/dc/dcmitype/"/>
    <ds:schemaRef ds:uri="bb954c19-f1e3-4d14-8be0-73684091bb8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E854BD8-403E-4C1E-B08F-F90ED04E32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2727f3-1866-46a2-bfec-29821adb93ac"/>
    <ds:schemaRef ds:uri="bb954c19-f1e3-4d14-8be0-73684091bb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1924</Words>
  <Application>Microsoft Office PowerPoint</Application>
  <PresentationFormat>Widescreen</PresentationFormat>
  <Paragraphs>398</Paragraphs>
  <Slides>37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Lisa Elwood</cp:lastModifiedBy>
  <cp:revision>104</cp:revision>
  <cp:lastPrinted>2023-09-14T14:34:01Z</cp:lastPrinted>
  <dcterms:created xsi:type="dcterms:W3CDTF">2018-07-12T14:29:14Z</dcterms:created>
  <dcterms:modified xsi:type="dcterms:W3CDTF">2023-10-24T12:33:49Z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0x0101007B83A10E719B844087086539EA1CED5D</vt:lpwstr>
  </property>
</Properties>
</file>